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82" r:id="rId3"/>
    <p:sldId id="283" r:id="rId4"/>
    <p:sldId id="257" r:id="rId5"/>
    <p:sldId id="259" r:id="rId6"/>
    <p:sldId id="275" r:id="rId7"/>
    <p:sldId id="261" r:id="rId8"/>
    <p:sldId id="262" r:id="rId9"/>
    <p:sldId id="284" r:id="rId10"/>
    <p:sldId id="287" r:id="rId11"/>
    <p:sldId id="289" r:id="rId12"/>
    <p:sldId id="286" r:id="rId13"/>
    <p:sldId id="288" r:id="rId14"/>
    <p:sldId id="290" r:id="rId15"/>
    <p:sldId id="291" r:id="rId16"/>
    <p:sldId id="295" r:id="rId17"/>
    <p:sldId id="292" r:id="rId18"/>
    <p:sldId id="297" r:id="rId19"/>
    <p:sldId id="298" r:id="rId20"/>
    <p:sldId id="299" r:id="rId21"/>
    <p:sldId id="300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439" autoAdjust="0"/>
  </p:normalViewPr>
  <p:slideViewPr>
    <p:cSldViewPr>
      <p:cViewPr varScale="1">
        <p:scale>
          <a:sx n="49" d="100"/>
          <a:sy n="49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30CAD-3407-4159-9D27-CD0C3752BADA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FD8848-B6DB-4182-914D-80F22053C982}" type="asst">
      <dgm:prSet phldrT="[Text]" custT="1"/>
      <dgm:spPr/>
      <dgm:t>
        <a:bodyPr/>
        <a:lstStyle/>
        <a:p>
          <a:r>
            <a:rPr lang="en-US" sz="2400" dirty="0" smtClean="0"/>
            <a:t>Pre</a:t>
          </a:r>
        </a:p>
        <a:p>
          <a:r>
            <a:rPr lang="en-US" sz="2400" dirty="0" smtClean="0"/>
            <a:t>Delivery</a:t>
          </a:r>
          <a:endParaRPr lang="en-US" sz="2400" dirty="0"/>
        </a:p>
      </dgm:t>
    </dgm:pt>
    <dgm:pt modelId="{65DE7468-E6EF-4544-BA50-B9DD9016E62A}" type="parTrans" cxnId="{9F71460C-4A75-4D04-AAAD-97CEBFD6C13F}">
      <dgm:prSet/>
      <dgm:spPr/>
      <dgm:t>
        <a:bodyPr/>
        <a:lstStyle/>
        <a:p>
          <a:endParaRPr lang="en-US" sz="2000"/>
        </a:p>
      </dgm:t>
    </dgm:pt>
    <dgm:pt modelId="{E563A638-378B-47B3-83E5-0B43A2BF08D6}" type="sibTrans" cxnId="{9F71460C-4A75-4D04-AAAD-97CEBFD6C13F}">
      <dgm:prSet/>
      <dgm:spPr/>
      <dgm:t>
        <a:bodyPr/>
        <a:lstStyle/>
        <a:p>
          <a:endParaRPr lang="en-US" sz="2000"/>
        </a:p>
      </dgm:t>
    </dgm:pt>
    <dgm:pt modelId="{0118A006-828F-4C39-8010-480ED1519A73}">
      <dgm:prSet phldrT="[Text]" custT="1"/>
      <dgm:spPr/>
      <dgm:t>
        <a:bodyPr/>
        <a:lstStyle/>
        <a:p>
          <a:r>
            <a:rPr lang="en-US" sz="2400" dirty="0" smtClean="0"/>
            <a:t>Delivery</a:t>
          </a:r>
          <a:endParaRPr lang="en-US" sz="2400" dirty="0"/>
        </a:p>
      </dgm:t>
    </dgm:pt>
    <dgm:pt modelId="{5D7539DD-8C06-41F8-8C96-68A4BC5925E2}" type="parTrans" cxnId="{F9A70999-7C85-48C9-9CC8-C51FEE816598}">
      <dgm:prSet/>
      <dgm:spPr/>
      <dgm:t>
        <a:bodyPr/>
        <a:lstStyle/>
        <a:p>
          <a:endParaRPr lang="en-US" sz="2000"/>
        </a:p>
      </dgm:t>
    </dgm:pt>
    <dgm:pt modelId="{CCB29A7C-A777-4191-A189-AC0392F1B301}" type="sibTrans" cxnId="{F9A70999-7C85-48C9-9CC8-C51FEE816598}">
      <dgm:prSet/>
      <dgm:spPr/>
      <dgm:t>
        <a:bodyPr/>
        <a:lstStyle/>
        <a:p>
          <a:endParaRPr lang="en-US" sz="2000"/>
        </a:p>
      </dgm:t>
    </dgm:pt>
    <dgm:pt modelId="{BD575CDA-DA8A-4F5A-B2AD-D40070F6DF98}">
      <dgm:prSet phldrT="[Text]" custT="1"/>
      <dgm:spPr/>
      <dgm:t>
        <a:bodyPr/>
        <a:lstStyle/>
        <a:p>
          <a:r>
            <a:rPr lang="en-US" sz="2000" dirty="0" smtClean="0"/>
            <a:t>Installation</a:t>
          </a:r>
          <a:endParaRPr lang="en-US" sz="2000" dirty="0"/>
        </a:p>
      </dgm:t>
    </dgm:pt>
    <dgm:pt modelId="{BFEEC09B-C54D-42AB-BAE3-CE2DBEF5981E}" type="parTrans" cxnId="{558CADDF-0428-4C2D-81D8-1DFCB80FC76E}">
      <dgm:prSet/>
      <dgm:spPr/>
      <dgm:t>
        <a:bodyPr/>
        <a:lstStyle/>
        <a:p>
          <a:endParaRPr lang="en-US" sz="2000"/>
        </a:p>
      </dgm:t>
    </dgm:pt>
    <dgm:pt modelId="{69A52A11-CD80-4898-96D1-F0236B0F31A8}" type="sibTrans" cxnId="{558CADDF-0428-4C2D-81D8-1DFCB80FC76E}">
      <dgm:prSet/>
      <dgm:spPr/>
      <dgm:t>
        <a:bodyPr/>
        <a:lstStyle/>
        <a:p>
          <a:endParaRPr lang="en-US" sz="2000"/>
        </a:p>
      </dgm:t>
    </dgm:pt>
    <dgm:pt modelId="{64D4A355-A58D-47C7-AF12-C244FF8560E9}">
      <dgm:prSet phldrT="[Text]" custT="1"/>
      <dgm:spPr/>
      <dgm:t>
        <a:bodyPr/>
        <a:lstStyle/>
        <a:p>
          <a:pPr algn="ctr"/>
          <a:r>
            <a:rPr lang="en-US" sz="1800" dirty="0" smtClean="0"/>
            <a:t>Functional Performance Test</a:t>
          </a:r>
          <a:endParaRPr lang="en-US" sz="1800" dirty="0"/>
        </a:p>
      </dgm:t>
    </dgm:pt>
    <dgm:pt modelId="{37D273EC-A599-4A71-8B7A-19DB3E6425E0}" type="parTrans" cxnId="{7720B46B-3CD6-4EDE-A8ED-8DB1A0F3B95E}">
      <dgm:prSet/>
      <dgm:spPr/>
      <dgm:t>
        <a:bodyPr/>
        <a:lstStyle/>
        <a:p>
          <a:endParaRPr lang="en-US" sz="2000"/>
        </a:p>
      </dgm:t>
    </dgm:pt>
    <dgm:pt modelId="{0A7C6FD4-6EA8-4FE7-9A89-2064432B75FE}" type="sibTrans" cxnId="{7720B46B-3CD6-4EDE-A8ED-8DB1A0F3B95E}">
      <dgm:prSet/>
      <dgm:spPr/>
      <dgm:t>
        <a:bodyPr/>
        <a:lstStyle/>
        <a:p>
          <a:endParaRPr lang="en-US" sz="2000"/>
        </a:p>
      </dgm:t>
    </dgm:pt>
    <dgm:pt modelId="{06359249-9B47-49AA-B9A3-F254BEA7F029}">
      <dgm:prSet phldrT="[Text]" custT="1"/>
      <dgm:spPr/>
      <dgm:t>
        <a:bodyPr/>
        <a:lstStyle/>
        <a:p>
          <a:r>
            <a:rPr lang="en-US" sz="1800" dirty="0" smtClean="0"/>
            <a:t>Post Occupancy Evaluation</a:t>
          </a:r>
          <a:endParaRPr lang="en-US" sz="1800" dirty="0"/>
        </a:p>
      </dgm:t>
    </dgm:pt>
    <dgm:pt modelId="{D3614056-2957-473B-BD46-16A35D382F4D}" type="sibTrans" cxnId="{3E45F4E0-38A8-4457-9B03-6CFC9220F457}">
      <dgm:prSet/>
      <dgm:spPr/>
      <dgm:t>
        <a:bodyPr/>
        <a:lstStyle/>
        <a:p>
          <a:endParaRPr lang="en-US" sz="2000"/>
        </a:p>
      </dgm:t>
    </dgm:pt>
    <dgm:pt modelId="{2A2006E6-E331-4E25-930A-25B3D795A0DD}" type="parTrans" cxnId="{3E45F4E0-38A8-4457-9B03-6CFC9220F457}">
      <dgm:prSet/>
      <dgm:spPr/>
      <dgm:t>
        <a:bodyPr/>
        <a:lstStyle/>
        <a:p>
          <a:endParaRPr lang="en-US" sz="2000"/>
        </a:p>
      </dgm:t>
    </dgm:pt>
    <dgm:pt modelId="{0EAD83AF-DEA7-41AF-8B0F-A951F32350D0}" type="pres">
      <dgm:prSet presAssocID="{DD330CAD-3407-4159-9D27-CD0C3752BA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54A7BB89-EF34-4180-AEC2-F4E08EDD5F02}" type="pres">
      <dgm:prSet presAssocID="{DD330CAD-3407-4159-9D27-CD0C3752BADA}" presName="fgShape" presStyleLbl="fgShp" presStyleIdx="0" presStyleCnt="1"/>
      <dgm:spPr>
        <a:prstGeom prst="rightArrow">
          <a:avLst/>
        </a:prstGeom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MY"/>
        </a:p>
      </dgm:t>
    </dgm:pt>
    <dgm:pt modelId="{92013FEF-AF98-449B-8D47-43FA0C8F2723}" type="pres">
      <dgm:prSet presAssocID="{DD330CAD-3407-4159-9D27-CD0C3752BADA}" presName="linComp" presStyleCnt="0"/>
      <dgm:spPr/>
    </dgm:pt>
    <dgm:pt modelId="{F47878AD-98AB-42A0-844F-680827785D57}" type="pres">
      <dgm:prSet presAssocID="{ECFD8848-B6DB-4182-914D-80F22053C982}" presName="compNode" presStyleCnt="0"/>
      <dgm:spPr/>
    </dgm:pt>
    <dgm:pt modelId="{82150192-947D-4C23-9CC0-94FAFE9C43FF}" type="pres">
      <dgm:prSet presAssocID="{ECFD8848-B6DB-4182-914D-80F22053C982}" presName="bkgdShape" presStyleLbl="asst0" presStyleIdx="0" presStyleCnt="1"/>
      <dgm:spPr/>
      <dgm:t>
        <a:bodyPr/>
        <a:lstStyle/>
        <a:p>
          <a:endParaRPr lang="en-MY"/>
        </a:p>
      </dgm:t>
    </dgm:pt>
    <dgm:pt modelId="{F85F3397-F87D-4BDA-B7F6-F0719C274315}" type="pres">
      <dgm:prSet presAssocID="{ECFD8848-B6DB-4182-914D-80F22053C982}" presName="nodeTx" presStyleLbl="asst0" presStyleIdx="0" presStyleCnt="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554A1EF-60D3-4986-8052-9C70566889C7}" type="pres">
      <dgm:prSet presAssocID="{ECFD8848-B6DB-4182-914D-80F22053C982}" presName="invisiNode" presStyleLbl="asst0" presStyleIdx="0" presStyleCnt="1"/>
      <dgm:spPr/>
    </dgm:pt>
    <dgm:pt modelId="{399834E3-3E90-445C-8F0F-BC72898A4807}" type="pres">
      <dgm:prSet presAssocID="{ECFD8848-B6DB-4182-914D-80F22053C982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080760FC-CD3B-4524-B223-1175191811FE}" type="pres">
      <dgm:prSet presAssocID="{E563A638-378B-47B3-83E5-0B43A2BF08D6}" presName="sibTrans" presStyleLbl="sibTrans2D1" presStyleIdx="0" presStyleCnt="0"/>
      <dgm:spPr/>
      <dgm:t>
        <a:bodyPr/>
        <a:lstStyle/>
        <a:p>
          <a:endParaRPr lang="en-MY"/>
        </a:p>
      </dgm:t>
    </dgm:pt>
    <dgm:pt modelId="{B05CDFF5-3C9F-4F00-BBBD-4476D9EA04EA}" type="pres">
      <dgm:prSet presAssocID="{0118A006-828F-4C39-8010-480ED1519A73}" presName="compNode" presStyleCnt="0"/>
      <dgm:spPr/>
    </dgm:pt>
    <dgm:pt modelId="{93A96021-6079-4261-A8A2-ECF29CC4A8CB}" type="pres">
      <dgm:prSet presAssocID="{0118A006-828F-4C39-8010-480ED1519A73}" presName="bkgdShape" presStyleLbl="node1" presStyleIdx="0" presStyleCnt="4"/>
      <dgm:spPr/>
      <dgm:t>
        <a:bodyPr/>
        <a:lstStyle/>
        <a:p>
          <a:endParaRPr lang="en-MY"/>
        </a:p>
      </dgm:t>
    </dgm:pt>
    <dgm:pt modelId="{B223D889-095A-46ED-B198-23F11B19077E}" type="pres">
      <dgm:prSet presAssocID="{0118A006-828F-4C39-8010-480ED1519A7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71188C9-F58E-42F7-867A-E8391977915D}" type="pres">
      <dgm:prSet presAssocID="{0118A006-828F-4C39-8010-480ED1519A73}" presName="invisiNode" presStyleLbl="node1" presStyleIdx="0" presStyleCnt="4"/>
      <dgm:spPr/>
    </dgm:pt>
    <dgm:pt modelId="{2153E51F-6F11-41FB-B5E7-B48EDE4FD63A}" type="pres">
      <dgm:prSet presAssocID="{0118A006-828F-4C39-8010-480ED1519A73}" presName="imagNode" presStyleLbl="fgImgPlace1" presStyleIdx="1" presStyleCnt="5" custScaleY="9109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460F69AD-EA51-4B9D-897B-4D8507818BA9}" type="pres">
      <dgm:prSet presAssocID="{CCB29A7C-A777-4191-A189-AC0392F1B301}" presName="sibTrans" presStyleLbl="sibTrans2D1" presStyleIdx="0" presStyleCnt="0"/>
      <dgm:spPr/>
      <dgm:t>
        <a:bodyPr/>
        <a:lstStyle/>
        <a:p>
          <a:endParaRPr lang="en-MY"/>
        </a:p>
      </dgm:t>
    </dgm:pt>
    <dgm:pt modelId="{8E196A96-7F7D-420A-859B-0658453F3F92}" type="pres">
      <dgm:prSet presAssocID="{BD575CDA-DA8A-4F5A-B2AD-D40070F6DF98}" presName="compNode" presStyleCnt="0"/>
      <dgm:spPr/>
    </dgm:pt>
    <dgm:pt modelId="{0D1BDA1C-0960-49AA-B48E-2108EF48AA8B}" type="pres">
      <dgm:prSet presAssocID="{BD575CDA-DA8A-4F5A-B2AD-D40070F6DF98}" presName="bkgdShape" presStyleLbl="node1" presStyleIdx="1" presStyleCnt="4"/>
      <dgm:spPr/>
      <dgm:t>
        <a:bodyPr/>
        <a:lstStyle/>
        <a:p>
          <a:endParaRPr lang="en-MY"/>
        </a:p>
      </dgm:t>
    </dgm:pt>
    <dgm:pt modelId="{2D9BBB25-DC9D-436A-AD0E-C348299A7491}" type="pres">
      <dgm:prSet presAssocID="{BD575CDA-DA8A-4F5A-B2AD-D40070F6DF9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005EF03-4D56-410A-9D6A-2164261D8F0F}" type="pres">
      <dgm:prSet presAssocID="{BD575CDA-DA8A-4F5A-B2AD-D40070F6DF98}" presName="invisiNode" presStyleLbl="node1" presStyleIdx="1" presStyleCnt="4"/>
      <dgm:spPr/>
    </dgm:pt>
    <dgm:pt modelId="{32FE7460-8539-4463-8512-DBCBA22175A8}" type="pres">
      <dgm:prSet presAssocID="{BD575CDA-DA8A-4F5A-B2AD-D40070F6DF98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922CCE2F-FA3B-4A97-B239-6D9D0D270057}" type="pres">
      <dgm:prSet presAssocID="{69A52A11-CD80-4898-96D1-F0236B0F31A8}" presName="sibTrans" presStyleLbl="sibTrans2D1" presStyleIdx="0" presStyleCnt="0"/>
      <dgm:spPr/>
      <dgm:t>
        <a:bodyPr/>
        <a:lstStyle/>
        <a:p>
          <a:endParaRPr lang="en-MY"/>
        </a:p>
      </dgm:t>
    </dgm:pt>
    <dgm:pt modelId="{5E3F3C26-94BB-4A01-855A-826D98A9A37E}" type="pres">
      <dgm:prSet presAssocID="{64D4A355-A58D-47C7-AF12-C244FF8560E9}" presName="compNode" presStyleCnt="0"/>
      <dgm:spPr/>
    </dgm:pt>
    <dgm:pt modelId="{8FC8911A-44D8-49A8-A705-AAAC3606D1BD}" type="pres">
      <dgm:prSet presAssocID="{64D4A355-A58D-47C7-AF12-C244FF8560E9}" presName="bkgdShape" presStyleLbl="node1" presStyleIdx="2" presStyleCnt="4"/>
      <dgm:spPr/>
      <dgm:t>
        <a:bodyPr/>
        <a:lstStyle/>
        <a:p>
          <a:endParaRPr lang="en-MY"/>
        </a:p>
      </dgm:t>
    </dgm:pt>
    <dgm:pt modelId="{11AF6CD4-CC66-4AFA-B74D-FB058594FBAA}" type="pres">
      <dgm:prSet presAssocID="{64D4A355-A58D-47C7-AF12-C244FF8560E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680C386-5739-4661-A9ED-FC5FC07168BF}" type="pres">
      <dgm:prSet presAssocID="{64D4A355-A58D-47C7-AF12-C244FF8560E9}" presName="invisiNode" presStyleLbl="node1" presStyleIdx="2" presStyleCnt="4"/>
      <dgm:spPr/>
    </dgm:pt>
    <dgm:pt modelId="{120870BC-4105-4867-8104-F0C2F5C2E384}" type="pres">
      <dgm:prSet presAssocID="{64D4A355-A58D-47C7-AF12-C244FF8560E9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27D7AFFD-A23E-4A47-86D6-D2722236C09C}" type="pres">
      <dgm:prSet presAssocID="{0A7C6FD4-6EA8-4FE7-9A89-2064432B75FE}" presName="sibTrans" presStyleLbl="sibTrans2D1" presStyleIdx="0" presStyleCnt="0"/>
      <dgm:spPr/>
      <dgm:t>
        <a:bodyPr/>
        <a:lstStyle/>
        <a:p>
          <a:endParaRPr lang="en-MY"/>
        </a:p>
      </dgm:t>
    </dgm:pt>
    <dgm:pt modelId="{5D156170-88CE-4DFC-8F91-92F6D1BD0F9A}" type="pres">
      <dgm:prSet presAssocID="{06359249-9B47-49AA-B9A3-F254BEA7F029}" presName="compNode" presStyleCnt="0"/>
      <dgm:spPr/>
    </dgm:pt>
    <dgm:pt modelId="{4CFD9C89-946D-44D9-AB45-3503A6C2008F}" type="pres">
      <dgm:prSet presAssocID="{06359249-9B47-49AA-B9A3-F254BEA7F029}" presName="bkgdShape" presStyleLbl="node1" presStyleIdx="3" presStyleCnt="4"/>
      <dgm:spPr/>
      <dgm:t>
        <a:bodyPr/>
        <a:lstStyle/>
        <a:p>
          <a:endParaRPr lang="en-MY"/>
        </a:p>
      </dgm:t>
    </dgm:pt>
    <dgm:pt modelId="{118F505D-5D5E-4514-AD82-9FFBF1745D77}" type="pres">
      <dgm:prSet presAssocID="{06359249-9B47-49AA-B9A3-F254BEA7F02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3EE86E9-C772-43D6-92F5-C121F5B2C5BD}" type="pres">
      <dgm:prSet presAssocID="{06359249-9B47-49AA-B9A3-F254BEA7F029}" presName="invisiNode" presStyleLbl="node1" presStyleIdx="3" presStyleCnt="4"/>
      <dgm:spPr/>
    </dgm:pt>
    <dgm:pt modelId="{4CEF740B-ECA6-4A98-8FBF-4E1DF77C93B9}" type="pres">
      <dgm:prSet presAssocID="{06359249-9B47-49AA-B9A3-F254BEA7F029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MY"/>
        </a:p>
      </dgm:t>
    </dgm:pt>
  </dgm:ptLst>
  <dgm:cxnLst>
    <dgm:cxn modelId="{C11F136E-38E7-46F7-9A52-0457FAC54ABB}" type="presOf" srcId="{E563A638-378B-47B3-83E5-0B43A2BF08D6}" destId="{080760FC-CD3B-4524-B223-1175191811FE}" srcOrd="0" destOrd="0" presId="urn:microsoft.com/office/officeart/2005/8/layout/hList7"/>
    <dgm:cxn modelId="{081E5E17-A747-4BE7-8F27-DC451D204B74}" type="presOf" srcId="{0118A006-828F-4C39-8010-480ED1519A73}" destId="{93A96021-6079-4261-A8A2-ECF29CC4A8CB}" srcOrd="0" destOrd="0" presId="urn:microsoft.com/office/officeart/2005/8/layout/hList7"/>
    <dgm:cxn modelId="{F9A70999-7C85-48C9-9CC8-C51FEE816598}" srcId="{DD330CAD-3407-4159-9D27-CD0C3752BADA}" destId="{0118A006-828F-4C39-8010-480ED1519A73}" srcOrd="1" destOrd="0" parTransId="{5D7539DD-8C06-41F8-8C96-68A4BC5925E2}" sibTransId="{CCB29A7C-A777-4191-A189-AC0392F1B301}"/>
    <dgm:cxn modelId="{7720B46B-3CD6-4EDE-A8ED-8DB1A0F3B95E}" srcId="{DD330CAD-3407-4159-9D27-CD0C3752BADA}" destId="{64D4A355-A58D-47C7-AF12-C244FF8560E9}" srcOrd="3" destOrd="0" parTransId="{37D273EC-A599-4A71-8B7A-19DB3E6425E0}" sibTransId="{0A7C6FD4-6EA8-4FE7-9A89-2064432B75FE}"/>
    <dgm:cxn modelId="{CCFAEEC4-E216-468F-A1C6-689ECD39D652}" type="presOf" srcId="{0A7C6FD4-6EA8-4FE7-9A89-2064432B75FE}" destId="{27D7AFFD-A23E-4A47-86D6-D2722236C09C}" srcOrd="0" destOrd="0" presId="urn:microsoft.com/office/officeart/2005/8/layout/hList7"/>
    <dgm:cxn modelId="{9F71460C-4A75-4D04-AAAD-97CEBFD6C13F}" srcId="{DD330CAD-3407-4159-9D27-CD0C3752BADA}" destId="{ECFD8848-B6DB-4182-914D-80F22053C982}" srcOrd="0" destOrd="0" parTransId="{65DE7468-E6EF-4544-BA50-B9DD9016E62A}" sibTransId="{E563A638-378B-47B3-83E5-0B43A2BF08D6}"/>
    <dgm:cxn modelId="{558CADDF-0428-4C2D-81D8-1DFCB80FC76E}" srcId="{DD330CAD-3407-4159-9D27-CD0C3752BADA}" destId="{BD575CDA-DA8A-4F5A-B2AD-D40070F6DF98}" srcOrd="2" destOrd="0" parTransId="{BFEEC09B-C54D-42AB-BAE3-CE2DBEF5981E}" sibTransId="{69A52A11-CD80-4898-96D1-F0236B0F31A8}"/>
    <dgm:cxn modelId="{D5676B96-8464-4B89-90EB-7B0AE0B9B305}" type="presOf" srcId="{DD330CAD-3407-4159-9D27-CD0C3752BADA}" destId="{0EAD83AF-DEA7-41AF-8B0F-A951F32350D0}" srcOrd="0" destOrd="0" presId="urn:microsoft.com/office/officeart/2005/8/layout/hList7"/>
    <dgm:cxn modelId="{4131BFF5-A16D-4632-8695-E1CB8D4142D2}" type="presOf" srcId="{ECFD8848-B6DB-4182-914D-80F22053C982}" destId="{F85F3397-F87D-4BDA-B7F6-F0719C274315}" srcOrd="1" destOrd="0" presId="urn:microsoft.com/office/officeart/2005/8/layout/hList7"/>
    <dgm:cxn modelId="{E4053CB8-BE25-4DE8-AB9B-401D27E02137}" type="presOf" srcId="{64D4A355-A58D-47C7-AF12-C244FF8560E9}" destId="{8FC8911A-44D8-49A8-A705-AAAC3606D1BD}" srcOrd="0" destOrd="0" presId="urn:microsoft.com/office/officeart/2005/8/layout/hList7"/>
    <dgm:cxn modelId="{7F84D816-BE2F-4671-B222-ABFD883DE818}" type="presOf" srcId="{CCB29A7C-A777-4191-A189-AC0392F1B301}" destId="{460F69AD-EA51-4B9D-897B-4D8507818BA9}" srcOrd="0" destOrd="0" presId="urn:microsoft.com/office/officeart/2005/8/layout/hList7"/>
    <dgm:cxn modelId="{3E45F4E0-38A8-4457-9B03-6CFC9220F457}" srcId="{DD330CAD-3407-4159-9D27-CD0C3752BADA}" destId="{06359249-9B47-49AA-B9A3-F254BEA7F029}" srcOrd="4" destOrd="0" parTransId="{2A2006E6-E331-4E25-930A-25B3D795A0DD}" sibTransId="{D3614056-2957-473B-BD46-16A35D382F4D}"/>
    <dgm:cxn modelId="{BDD81795-9B32-42C3-923B-45F84B74A930}" type="presOf" srcId="{0118A006-828F-4C39-8010-480ED1519A73}" destId="{B223D889-095A-46ED-B198-23F11B19077E}" srcOrd="1" destOrd="0" presId="urn:microsoft.com/office/officeart/2005/8/layout/hList7"/>
    <dgm:cxn modelId="{57C6B5F9-600C-4BB9-A701-87E944C745D3}" type="presOf" srcId="{06359249-9B47-49AA-B9A3-F254BEA7F029}" destId="{4CFD9C89-946D-44D9-AB45-3503A6C2008F}" srcOrd="0" destOrd="0" presId="urn:microsoft.com/office/officeart/2005/8/layout/hList7"/>
    <dgm:cxn modelId="{5CD6DB7D-FC21-41AC-97A4-F24480243F0B}" type="presOf" srcId="{ECFD8848-B6DB-4182-914D-80F22053C982}" destId="{82150192-947D-4C23-9CC0-94FAFE9C43FF}" srcOrd="0" destOrd="0" presId="urn:microsoft.com/office/officeart/2005/8/layout/hList7"/>
    <dgm:cxn modelId="{8E1A55DA-8470-4B7E-8B90-23D2042630D6}" type="presOf" srcId="{BD575CDA-DA8A-4F5A-B2AD-D40070F6DF98}" destId="{0D1BDA1C-0960-49AA-B48E-2108EF48AA8B}" srcOrd="0" destOrd="0" presId="urn:microsoft.com/office/officeart/2005/8/layout/hList7"/>
    <dgm:cxn modelId="{9E05C094-5299-4969-AC7F-C4D95B9B3227}" type="presOf" srcId="{64D4A355-A58D-47C7-AF12-C244FF8560E9}" destId="{11AF6CD4-CC66-4AFA-B74D-FB058594FBAA}" srcOrd="1" destOrd="0" presId="urn:microsoft.com/office/officeart/2005/8/layout/hList7"/>
    <dgm:cxn modelId="{6DA081C5-1B78-408F-BD3A-9E0C1D142E60}" type="presOf" srcId="{BD575CDA-DA8A-4F5A-B2AD-D40070F6DF98}" destId="{2D9BBB25-DC9D-436A-AD0E-C348299A7491}" srcOrd="1" destOrd="0" presId="urn:microsoft.com/office/officeart/2005/8/layout/hList7"/>
    <dgm:cxn modelId="{AA60D7B9-9DFC-4EB9-B91D-BB2BBB1390CC}" type="presOf" srcId="{69A52A11-CD80-4898-96D1-F0236B0F31A8}" destId="{922CCE2F-FA3B-4A97-B239-6D9D0D270057}" srcOrd="0" destOrd="0" presId="urn:microsoft.com/office/officeart/2005/8/layout/hList7"/>
    <dgm:cxn modelId="{F8985F66-CA3E-4DDA-9246-F2C67FE8CD00}" type="presOf" srcId="{06359249-9B47-49AA-B9A3-F254BEA7F029}" destId="{118F505D-5D5E-4514-AD82-9FFBF1745D77}" srcOrd="1" destOrd="0" presId="urn:microsoft.com/office/officeart/2005/8/layout/hList7"/>
    <dgm:cxn modelId="{547DEA98-CD16-44AF-861C-E3907C8558B5}" type="presParOf" srcId="{0EAD83AF-DEA7-41AF-8B0F-A951F32350D0}" destId="{54A7BB89-EF34-4180-AEC2-F4E08EDD5F02}" srcOrd="0" destOrd="0" presId="urn:microsoft.com/office/officeart/2005/8/layout/hList7"/>
    <dgm:cxn modelId="{8CF2E2F4-E6BB-4110-BE71-9655BA706B96}" type="presParOf" srcId="{0EAD83AF-DEA7-41AF-8B0F-A951F32350D0}" destId="{92013FEF-AF98-449B-8D47-43FA0C8F2723}" srcOrd="1" destOrd="0" presId="urn:microsoft.com/office/officeart/2005/8/layout/hList7"/>
    <dgm:cxn modelId="{BB037BF7-05C4-4798-8DDE-6C351362D7D6}" type="presParOf" srcId="{92013FEF-AF98-449B-8D47-43FA0C8F2723}" destId="{F47878AD-98AB-42A0-844F-680827785D57}" srcOrd="0" destOrd="0" presId="urn:microsoft.com/office/officeart/2005/8/layout/hList7"/>
    <dgm:cxn modelId="{234B2BF5-3D37-4B35-BE8A-CA0E83F2A7F5}" type="presParOf" srcId="{F47878AD-98AB-42A0-844F-680827785D57}" destId="{82150192-947D-4C23-9CC0-94FAFE9C43FF}" srcOrd="0" destOrd="0" presId="urn:microsoft.com/office/officeart/2005/8/layout/hList7"/>
    <dgm:cxn modelId="{00220D23-206E-4CCB-A72A-2AF55F207C77}" type="presParOf" srcId="{F47878AD-98AB-42A0-844F-680827785D57}" destId="{F85F3397-F87D-4BDA-B7F6-F0719C274315}" srcOrd="1" destOrd="0" presId="urn:microsoft.com/office/officeart/2005/8/layout/hList7"/>
    <dgm:cxn modelId="{DA14AF62-2C8B-4017-8243-25072CFFF91A}" type="presParOf" srcId="{F47878AD-98AB-42A0-844F-680827785D57}" destId="{2554A1EF-60D3-4986-8052-9C70566889C7}" srcOrd="2" destOrd="0" presId="urn:microsoft.com/office/officeart/2005/8/layout/hList7"/>
    <dgm:cxn modelId="{0F723CE5-1805-49E2-BCFB-833DE5DF8430}" type="presParOf" srcId="{F47878AD-98AB-42A0-844F-680827785D57}" destId="{399834E3-3E90-445C-8F0F-BC72898A4807}" srcOrd="3" destOrd="0" presId="urn:microsoft.com/office/officeart/2005/8/layout/hList7"/>
    <dgm:cxn modelId="{FA682097-5854-4F6C-A062-FC2EDB99B3C8}" type="presParOf" srcId="{92013FEF-AF98-449B-8D47-43FA0C8F2723}" destId="{080760FC-CD3B-4524-B223-1175191811FE}" srcOrd="1" destOrd="0" presId="urn:microsoft.com/office/officeart/2005/8/layout/hList7"/>
    <dgm:cxn modelId="{F75FB370-6834-4CA0-B1EA-B5FF47A1258A}" type="presParOf" srcId="{92013FEF-AF98-449B-8D47-43FA0C8F2723}" destId="{B05CDFF5-3C9F-4F00-BBBD-4476D9EA04EA}" srcOrd="2" destOrd="0" presId="urn:microsoft.com/office/officeart/2005/8/layout/hList7"/>
    <dgm:cxn modelId="{89B12740-07ED-47A4-95E3-03E0FB87BB9A}" type="presParOf" srcId="{B05CDFF5-3C9F-4F00-BBBD-4476D9EA04EA}" destId="{93A96021-6079-4261-A8A2-ECF29CC4A8CB}" srcOrd="0" destOrd="0" presId="urn:microsoft.com/office/officeart/2005/8/layout/hList7"/>
    <dgm:cxn modelId="{A00E824E-D12B-4D97-B967-5DB19CC06006}" type="presParOf" srcId="{B05CDFF5-3C9F-4F00-BBBD-4476D9EA04EA}" destId="{B223D889-095A-46ED-B198-23F11B19077E}" srcOrd="1" destOrd="0" presId="urn:microsoft.com/office/officeart/2005/8/layout/hList7"/>
    <dgm:cxn modelId="{4300D7FA-7D7D-4A0B-B839-2252F16829CB}" type="presParOf" srcId="{B05CDFF5-3C9F-4F00-BBBD-4476D9EA04EA}" destId="{B71188C9-F58E-42F7-867A-E8391977915D}" srcOrd="2" destOrd="0" presId="urn:microsoft.com/office/officeart/2005/8/layout/hList7"/>
    <dgm:cxn modelId="{332EDEA1-D479-4630-8D1B-1A42A677C1CE}" type="presParOf" srcId="{B05CDFF5-3C9F-4F00-BBBD-4476D9EA04EA}" destId="{2153E51F-6F11-41FB-B5E7-B48EDE4FD63A}" srcOrd="3" destOrd="0" presId="urn:microsoft.com/office/officeart/2005/8/layout/hList7"/>
    <dgm:cxn modelId="{7C5A2497-973E-4D4E-9488-2CB6DF7E7A31}" type="presParOf" srcId="{92013FEF-AF98-449B-8D47-43FA0C8F2723}" destId="{460F69AD-EA51-4B9D-897B-4D8507818BA9}" srcOrd="3" destOrd="0" presId="urn:microsoft.com/office/officeart/2005/8/layout/hList7"/>
    <dgm:cxn modelId="{821E01A2-CB62-4CC1-A78A-52ADB485F1B8}" type="presParOf" srcId="{92013FEF-AF98-449B-8D47-43FA0C8F2723}" destId="{8E196A96-7F7D-420A-859B-0658453F3F92}" srcOrd="4" destOrd="0" presId="urn:microsoft.com/office/officeart/2005/8/layout/hList7"/>
    <dgm:cxn modelId="{09E8D15A-DC71-463D-A7CF-52E86C1DD0E3}" type="presParOf" srcId="{8E196A96-7F7D-420A-859B-0658453F3F92}" destId="{0D1BDA1C-0960-49AA-B48E-2108EF48AA8B}" srcOrd="0" destOrd="0" presId="urn:microsoft.com/office/officeart/2005/8/layout/hList7"/>
    <dgm:cxn modelId="{990D5047-EE35-4BDB-B6B3-595285C55187}" type="presParOf" srcId="{8E196A96-7F7D-420A-859B-0658453F3F92}" destId="{2D9BBB25-DC9D-436A-AD0E-C348299A7491}" srcOrd="1" destOrd="0" presId="urn:microsoft.com/office/officeart/2005/8/layout/hList7"/>
    <dgm:cxn modelId="{7BD644FE-706F-4E47-A494-A3EBDC32A28B}" type="presParOf" srcId="{8E196A96-7F7D-420A-859B-0658453F3F92}" destId="{A005EF03-4D56-410A-9D6A-2164261D8F0F}" srcOrd="2" destOrd="0" presId="urn:microsoft.com/office/officeart/2005/8/layout/hList7"/>
    <dgm:cxn modelId="{B917B8FF-0114-47CF-AE38-AA4A2656C790}" type="presParOf" srcId="{8E196A96-7F7D-420A-859B-0658453F3F92}" destId="{32FE7460-8539-4463-8512-DBCBA22175A8}" srcOrd="3" destOrd="0" presId="urn:microsoft.com/office/officeart/2005/8/layout/hList7"/>
    <dgm:cxn modelId="{C9862C44-D72A-4A72-86AE-FFBC72922F80}" type="presParOf" srcId="{92013FEF-AF98-449B-8D47-43FA0C8F2723}" destId="{922CCE2F-FA3B-4A97-B239-6D9D0D270057}" srcOrd="5" destOrd="0" presId="urn:microsoft.com/office/officeart/2005/8/layout/hList7"/>
    <dgm:cxn modelId="{395D97DC-E580-4C36-A5D6-BBDB244F31E2}" type="presParOf" srcId="{92013FEF-AF98-449B-8D47-43FA0C8F2723}" destId="{5E3F3C26-94BB-4A01-855A-826D98A9A37E}" srcOrd="6" destOrd="0" presId="urn:microsoft.com/office/officeart/2005/8/layout/hList7"/>
    <dgm:cxn modelId="{5C266CED-C8A3-49F5-B92C-91A4C9EEF936}" type="presParOf" srcId="{5E3F3C26-94BB-4A01-855A-826D98A9A37E}" destId="{8FC8911A-44D8-49A8-A705-AAAC3606D1BD}" srcOrd="0" destOrd="0" presId="urn:microsoft.com/office/officeart/2005/8/layout/hList7"/>
    <dgm:cxn modelId="{1EDD79F8-E55F-4CFE-BD87-F6331036DE20}" type="presParOf" srcId="{5E3F3C26-94BB-4A01-855A-826D98A9A37E}" destId="{11AF6CD4-CC66-4AFA-B74D-FB058594FBAA}" srcOrd="1" destOrd="0" presId="urn:microsoft.com/office/officeart/2005/8/layout/hList7"/>
    <dgm:cxn modelId="{EEC7D35B-D327-4A45-AF51-DFAD0D8FE454}" type="presParOf" srcId="{5E3F3C26-94BB-4A01-855A-826D98A9A37E}" destId="{2680C386-5739-4661-A9ED-FC5FC07168BF}" srcOrd="2" destOrd="0" presId="urn:microsoft.com/office/officeart/2005/8/layout/hList7"/>
    <dgm:cxn modelId="{8C99E326-AB56-4511-9305-D8BEABA78B11}" type="presParOf" srcId="{5E3F3C26-94BB-4A01-855A-826D98A9A37E}" destId="{120870BC-4105-4867-8104-F0C2F5C2E384}" srcOrd="3" destOrd="0" presId="urn:microsoft.com/office/officeart/2005/8/layout/hList7"/>
    <dgm:cxn modelId="{50D4C8E2-0B8A-432F-8C28-0EC666598072}" type="presParOf" srcId="{92013FEF-AF98-449B-8D47-43FA0C8F2723}" destId="{27D7AFFD-A23E-4A47-86D6-D2722236C09C}" srcOrd="7" destOrd="0" presId="urn:microsoft.com/office/officeart/2005/8/layout/hList7"/>
    <dgm:cxn modelId="{47B1C770-CFA1-4F6D-A984-E843121428C2}" type="presParOf" srcId="{92013FEF-AF98-449B-8D47-43FA0C8F2723}" destId="{5D156170-88CE-4DFC-8F91-92F6D1BD0F9A}" srcOrd="8" destOrd="0" presId="urn:microsoft.com/office/officeart/2005/8/layout/hList7"/>
    <dgm:cxn modelId="{540A799C-5DD6-4BD8-8320-E52AD578542D}" type="presParOf" srcId="{5D156170-88CE-4DFC-8F91-92F6D1BD0F9A}" destId="{4CFD9C89-946D-44D9-AB45-3503A6C2008F}" srcOrd="0" destOrd="0" presId="urn:microsoft.com/office/officeart/2005/8/layout/hList7"/>
    <dgm:cxn modelId="{B5C7A1C5-11F2-4D7E-98B1-ECC8C5451E48}" type="presParOf" srcId="{5D156170-88CE-4DFC-8F91-92F6D1BD0F9A}" destId="{118F505D-5D5E-4514-AD82-9FFBF1745D77}" srcOrd="1" destOrd="0" presId="urn:microsoft.com/office/officeart/2005/8/layout/hList7"/>
    <dgm:cxn modelId="{861FA4DA-6443-49BC-8191-21FAA7820E17}" type="presParOf" srcId="{5D156170-88CE-4DFC-8F91-92F6D1BD0F9A}" destId="{93EE86E9-C772-43D6-92F5-C121F5B2C5BD}" srcOrd="2" destOrd="0" presId="urn:microsoft.com/office/officeart/2005/8/layout/hList7"/>
    <dgm:cxn modelId="{C0F2C976-F08D-43D8-B381-A4DA6B61847F}" type="presParOf" srcId="{5D156170-88CE-4DFC-8F91-92F6D1BD0F9A}" destId="{4CEF740B-ECA6-4A98-8FBF-4E1DF77C93B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50192-947D-4C23-9CC0-94FAFE9C43FF}">
      <dsp:nvSpPr>
        <dsp:cNvPr id="0" name=""/>
        <dsp:cNvSpPr/>
      </dsp:nvSpPr>
      <dsp:spPr>
        <a:xfrm>
          <a:off x="0" y="0"/>
          <a:ext cx="1532982" cy="3849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Delivery</a:t>
          </a:r>
          <a:endParaRPr lang="en-US" sz="2400" kern="1200" dirty="0"/>
        </a:p>
      </dsp:txBody>
      <dsp:txXfrm>
        <a:off x="0" y="1539716"/>
        <a:ext cx="1532982" cy="1539716"/>
      </dsp:txXfrm>
    </dsp:sp>
    <dsp:sp modelId="{399834E3-3E90-445C-8F0F-BC72898A4807}">
      <dsp:nvSpPr>
        <dsp:cNvPr id="0" name=""/>
        <dsp:cNvSpPr/>
      </dsp:nvSpPr>
      <dsp:spPr>
        <a:xfrm>
          <a:off x="125584" y="230957"/>
          <a:ext cx="1281813" cy="12818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96021-6079-4261-A8A2-ECF29CC4A8CB}">
      <dsp:nvSpPr>
        <dsp:cNvPr id="0" name=""/>
        <dsp:cNvSpPr/>
      </dsp:nvSpPr>
      <dsp:spPr>
        <a:xfrm>
          <a:off x="1578972" y="0"/>
          <a:ext cx="1532982" cy="3849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Delivery</a:t>
          </a:r>
          <a:endParaRPr lang="en-US" sz="2400" kern="1200" dirty="0"/>
        </a:p>
      </dsp:txBody>
      <dsp:txXfrm>
        <a:off x="1578972" y="1539716"/>
        <a:ext cx="1532982" cy="1539716"/>
      </dsp:txXfrm>
    </dsp:sp>
    <dsp:sp modelId="{2153E51F-6F11-41FB-B5E7-B48EDE4FD63A}">
      <dsp:nvSpPr>
        <dsp:cNvPr id="0" name=""/>
        <dsp:cNvSpPr/>
      </dsp:nvSpPr>
      <dsp:spPr>
        <a:xfrm>
          <a:off x="1704556" y="288030"/>
          <a:ext cx="1281813" cy="116766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BDA1C-0960-49AA-B48E-2108EF48AA8B}">
      <dsp:nvSpPr>
        <dsp:cNvPr id="0" name=""/>
        <dsp:cNvSpPr/>
      </dsp:nvSpPr>
      <dsp:spPr>
        <a:xfrm>
          <a:off x="3157944" y="0"/>
          <a:ext cx="1532982" cy="3849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Installation</a:t>
          </a:r>
          <a:endParaRPr lang="en-US" sz="2000" kern="1200" dirty="0"/>
        </a:p>
      </dsp:txBody>
      <dsp:txXfrm>
        <a:off x="3157944" y="1539716"/>
        <a:ext cx="1532982" cy="1539716"/>
      </dsp:txXfrm>
    </dsp:sp>
    <dsp:sp modelId="{32FE7460-8539-4463-8512-DBCBA22175A8}">
      <dsp:nvSpPr>
        <dsp:cNvPr id="0" name=""/>
        <dsp:cNvSpPr/>
      </dsp:nvSpPr>
      <dsp:spPr>
        <a:xfrm>
          <a:off x="3283529" y="230957"/>
          <a:ext cx="1281813" cy="12818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8911A-44D8-49A8-A705-AAAC3606D1BD}">
      <dsp:nvSpPr>
        <dsp:cNvPr id="0" name=""/>
        <dsp:cNvSpPr/>
      </dsp:nvSpPr>
      <dsp:spPr>
        <a:xfrm>
          <a:off x="4736916" y="0"/>
          <a:ext cx="1532982" cy="3849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Functional Performance Test</a:t>
          </a:r>
          <a:endParaRPr lang="en-US" sz="1800" kern="1200" dirty="0"/>
        </a:p>
      </dsp:txBody>
      <dsp:txXfrm>
        <a:off x="4736916" y="1539716"/>
        <a:ext cx="1532982" cy="1539716"/>
      </dsp:txXfrm>
    </dsp:sp>
    <dsp:sp modelId="{120870BC-4105-4867-8104-F0C2F5C2E384}">
      <dsp:nvSpPr>
        <dsp:cNvPr id="0" name=""/>
        <dsp:cNvSpPr/>
      </dsp:nvSpPr>
      <dsp:spPr>
        <a:xfrm>
          <a:off x="4862501" y="230957"/>
          <a:ext cx="1281813" cy="128181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D9C89-946D-44D9-AB45-3503A6C2008F}">
      <dsp:nvSpPr>
        <dsp:cNvPr id="0" name=""/>
        <dsp:cNvSpPr/>
      </dsp:nvSpPr>
      <dsp:spPr>
        <a:xfrm>
          <a:off x="6315889" y="0"/>
          <a:ext cx="1532982" cy="3849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Post Occupancy Evaluation</a:t>
          </a:r>
          <a:endParaRPr lang="en-US" sz="1800" kern="1200" dirty="0"/>
        </a:p>
      </dsp:txBody>
      <dsp:txXfrm>
        <a:off x="6315889" y="1539716"/>
        <a:ext cx="1532982" cy="1539716"/>
      </dsp:txXfrm>
    </dsp:sp>
    <dsp:sp modelId="{4CEF740B-ECA6-4A98-8FBF-4E1DF77C93B9}">
      <dsp:nvSpPr>
        <dsp:cNvPr id="0" name=""/>
        <dsp:cNvSpPr/>
      </dsp:nvSpPr>
      <dsp:spPr>
        <a:xfrm>
          <a:off x="6441473" y="230957"/>
          <a:ext cx="1281813" cy="128181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7BB89-EF34-4180-AEC2-F4E08EDD5F02}">
      <dsp:nvSpPr>
        <dsp:cNvPr id="0" name=""/>
        <dsp:cNvSpPr/>
      </dsp:nvSpPr>
      <dsp:spPr>
        <a:xfrm>
          <a:off x="313954" y="3079432"/>
          <a:ext cx="7220962" cy="577393"/>
        </a:xfrm>
        <a:prstGeom prst="rightArrow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C554E-B993-479F-9432-AACE8B776456}" type="datetimeFigureOut">
              <a:rPr lang="en-MY" smtClean="0"/>
              <a:t>4/9/2016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11DBE-9539-475C-9C4A-EE22570D0B8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7659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Few cases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noise, humidity and cases where temp is above design but we endorsed them as acceptable.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Latent defects due to design and installation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condensation, fungus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Need more comprehensive </a:t>
            </a:r>
            <a:r>
              <a:rPr lang="en-US" baseline="0" dirty="0" err="1" smtClean="0"/>
              <a:t>t&amp;C</a:t>
            </a:r>
            <a:r>
              <a:rPr lang="en-US" baseline="0" dirty="0" smtClean="0"/>
              <a:t> to verify performance at every stage of construction.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Design commissioning at earlier stage.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Always remained </a:t>
            </a:r>
            <a:r>
              <a:rPr lang="en-US" baseline="0" dirty="0" err="1" smtClean="0"/>
              <a:t>sceptical</a:t>
            </a:r>
            <a:r>
              <a:rPr lang="en-US" baseline="0" dirty="0" smtClean="0"/>
              <a:t> on performance data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1DBE-9539-475C-9C4A-EE22570D0B88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1202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 in the spec.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1DBE-9539-475C-9C4A-EE22570D0B88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6872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 back control system</a:t>
            </a:r>
          </a:p>
          <a:p>
            <a:r>
              <a:rPr lang="en-US" dirty="0" smtClean="0"/>
              <a:t>We are</a:t>
            </a:r>
            <a:r>
              <a:rPr lang="en-US" baseline="0" dirty="0" smtClean="0"/>
              <a:t> lack of this.</a:t>
            </a:r>
          </a:p>
          <a:p>
            <a:r>
              <a:rPr lang="en-US" baseline="0" dirty="0" smtClean="0"/>
              <a:t>Sometime the T&amp;C report is not relayed back to the designer. Not all project.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1DBE-9539-475C-9C4A-EE22570D0B88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21893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are not the perfect test specification. Any feedbacks are most welcome.</a:t>
            </a:r>
          </a:p>
          <a:p>
            <a:endParaRPr lang="en-US" dirty="0" smtClean="0"/>
          </a:p>
          <a:p>
            <a:r>
              <a:rPr lang="en-US" dirty="0" smtClean="0"/>
              <a:t>TQ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1DBE-9539-475C-9C4A-EE22570D0B88}" type="slidenum">
              <a:rPr lang="en-MY" smtClean="0"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320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No </a:t>
            </a:r>
            <a:r>
              <a:rPr lang="en-US" dirty="0" err="1" smtClean="0"/>
              <a:t>no</a:t>
            </a:r>
            <a:r>
              <a:rPr lang="en-US" dirty="0" smtClean="0"/>
              <a:t> split unit---</a:t>
            </a:r>
          </a:p>
          <a:p>
            <a:r>
              <a:rPr lang="en-US" dirty="0" smtClean="0"/>
              <a:t>- Now two mandatory equipment for air cond..</a:t>
            </a:r>
          </a:p>
          <a:p>
            <a:r>
              <a:rPr lang="en-US" dirty="0" smtClean="0"/>
              <a:t>- must be tested but</a:t>
            </a:r>
            <a:r>
              <a:rPr lang="en-US" baseline="0" dirty="0" smtClean="0"/>
              <a:t> not necessary witnessed by us. Follow procedure.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1DBE-9539-475C-9C4A-EE22570D0B88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164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parameters need to</a:t>
            </a:r>
            <a:r>
              <a:rPr lang="en-US" baseline="0" dirty="0" smtClean="0"/>
              <a:t> be tested. </a:t>
            </a:r>
            <a:r>
              <a:rPr lang="en-US" baseline="0" dirty="0" err="1" smtClean="0"/>
              <a:t>i.e</a:t>
            </a:r>
            <a:r>
              <a:rPr lang="en-US" baseline="0" dirty="0" smtClean="0"/>
              <a:t> capacity and energy performance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1DBE-9539-475C-9C4A-EE22570D0B88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7945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1DBE-9539-475C-9C4A-EE22570D0B88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43347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Full load performance test of chillers at actual condition</a:t>
            </a:r>
            <a:r>
              <a:rPr lang="en-US" baseline="0" dirty="0" smtClean="0"/>
              <a:t> is impossible.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There are cases where chiller when tested at low peak condition is already near full capacity.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Imagine what would be the result at peak conditions.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At this moment we haven't come out with acceptance criteria for chiller operational capacity limit.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1DBE-9539-475C-9C4A-EE22570D0B88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377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Forensic</a:t>
            </a:r>
            <a:r>
              <a:rPr lang="en-US" baseline="0" dirty="0" smtClean="0"/>
              <a:t> and Testing </a:t>
            </a:r>
            <a:r>
              <a:rPr lang="en-US" baseline="0" dirty="0" err="1" smtClean="0"/>
              <a:t>commissioining</a:t>
            </a:r>
            <a:r>
              <a:rPr lang="en-US" baseline="0" dirty="0" smtClean="0"/>
              <a:t> unit will come up with detail equipment delivery checklist </a:t>
            </a:r>
          </a:p>
          <a:p>
            <a:r>
              <a:rPr lang="en-US" baseline="0" dirty="0" smtClean="0"/>
              <a:t>- Will be included under soon will be published Manual </a:t>
            </a:r>
            <a:r>
              <a:rPr lang="en-US" baseline="0" dirty="0" err="1" smtClean="0"/>
              <a:t>Pemeriksaan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pengujian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pentauliahan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1DBE-9539-475C-9C4A-EE22570D0B88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607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 test is already in</a:t>
            </a:r>
            <a:r>
              <a:rPr lang="en-US" baseline="0" dirty="0" smtClean="0"/>
              <a:t> current spec,</a:t>
            </a:r>
          </a:p>
          <a:p>
            <a:r>
              <a:rPr lang="en-US" baseline="0" dirty="0" smtClean="0"/>
              <a:t>New improved procedures include duct and pipe flushing, duct leak test, condensate pipe gradient test and support and hanger load test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1DBE-9539-475C-9C4A-EE22570D0B88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2489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Chiller performance</a:t>
            </a:r>
            <a:r>
              <a:rPr lang="en-US" baseline="0" dirty="0" smtClean="0"/>
              <a:t> data may be verified via factory performance test.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System performance verification must be conducted on site. 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1DBE-9539-475C-9C4A-EE22570D0B88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1435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procedure</a:t>
            </a:r>
            <a:r>
              <a:rPr lang="en-US" baseline="0" dirty="0" smtClean="0"/>
              <a:t> included Accuracy test.</a:t>
            </a:r>
          </a:p>
          <a:p>
            <a:r>
              <a:rPr lang="en-US" baseline="0" dirty="0" smtClean="0"/>
              <a:t>No point of testing using non calibrated meters.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11DBE-9539-475C-9C4A-EE22570D0B88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311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9113-EDE6-4EF8-885B-21EA673A6A0C}" type="datetimeFigureOut">
              <a:rPr lang="en-MY" smtClean="0"/>
              <a:t>4/9/2016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5C89-9ED2-42A0-86C4-F883866628A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642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9113-EDE6-4EF8-885B-21EA673A6A0C}" type="datetimeFigureOut">
              <a:rPr lang="en-MY" smtClean="0"/>
              <a:t>4/9/2016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5C89-9ED2-42A0-86C4-F883866628A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508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9113-EDE6-4EF8-885B-21EA673A6A0C}" type="datetimeFigureOut">
              <a:rPr lang="en-MY" smtClean="0"/>
              <a:t>4/9/2016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5C89-9ED2-42A0-86C4-F883866628A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588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9113-EDE6-4EF8-885B-21EA673A6A0C}" type="datetimeFigureOut">
              <a:rPr lang="en-MY" smtClean="0"/>
              <a:t>4/9/2016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5C89-9ED2-42A0-86C4-F883866628A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506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9113-EDE6-4EF8-885B-21EA673A6A0C}" type="datetimeFigureOut">
              <a:rPr lang="en-MY" smtClean="0"/>
              <a:t>4/9/2016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5C89-9ED2-42A0-86C4-F883866628A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335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9113-EDE6-4EF8-885B-21EA673A6A0C}" type="datetimeFigureOut">
              <a:rPr lang="en-MY" smtClean="0"/>
              <a:t>4/9/2016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5C89-9ED2-42A0-86C4-F883866628A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937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9113-EDE6-4EF8-885B-21EA673A6A0C}" type="datetimeFigureOut">
              <a:rPr lang="en-MY" smtClean="0"/>
              <a:t>4/9/2016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5C89-9ED2-42A0-86C4-F883866628A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778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9113-EDE6-4EF8-885B-21EA673A6A0C}" type="datetimeFigureOut">
              <a:rPr lang="en-MY" smtClean="0"/>
              <a:t>4/9/2016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5C89-9ED2-42A0-86C4-F883866628A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5781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9113-EDE6-4EF8-885B-21EA673A6A0C}" type="datetimeFigureOut">
              <a:rPr lang="en-MY" smtClean="0"/>
              <a:t>4/9/2016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5C89-9ED2-42A0-86C4-F883866628A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5154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9113-EDE6-4EF8-885B-21EA673A6A0C}" type="datetimeFigureOut">
              <a:rPr lang="en-MY" smtClean="0"/>
              <a:t>4/9/2016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5C89-9ED2-42A0-86C4-F883866628A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079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9113-EDE6-4EF8-885B-21EA673A6A0C}" type="datetimeFigureOut">
              <a:rPr lang="en-MY" smtClean="0"/>
              <a:t>4/9/2016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5C89-9ED2-42A0-86C4-F883866628A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9118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69113-EDE6-4EF8-885B-21EA673A6A0C}" type="datetimeFigureOut">
              <a:rPr lang="en-MY" smtClean="0"/>
              <a:t>4/9/2016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95C89-9ED2-42A0-86C4-F883866628A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5092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339735"/>
            <a:ext cx="7543800" cy="2593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dirty="0" smtClean="0"/>
              <a:t>INSIGHT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INTO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NEW TESTING , ADJUSTING, BALANCING &amp; COMMISSIONING (TABC) SPECIFICATION OF AIR CONDITIONING AND MECHANICAL VENTILATION SYSTEM</a:t>
            </a:r>
            <a:endParaRPr lang="en-MY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61760" cy="1066800"/>
          </a:xfrm>
        </p:spPr>
        <p:txBody>
          <a:bodyPr>
            <a:noAutofit/>
          </a:bodyPr>
          <a:lstStyle/>
          <a:p>
            <a:pPr algn="ctr"/>
            <a:r>
              <a:rPr lang="en-US" sz="1800" dirty="0" err="1" smtClean="0"/>
              <a:t>Mesyuarat</a:t>
            </a:r>
            <a:r>
              <a:rPr lang="en-US" sz="1800" dirty="0" smtClean="0"/>
              <a:t> </a:t>
            </a:r>
            <a:r>
              <a:rPr lang="en-US" sz="1800" dirty="0" err="1" smtClean="0"/>
              <a:t>Tahunan</a:t>
            </a:r>
            <a:r>
              <a:rPr lang="en-US" sz="1800" dirty="0" smtClean="0"/>
              <a:t> </a:t>
            </a:r>
            <a:r>
              <a:rPr lang="en-US" sz="1800" dirty="0" err="1" smtClean="0"/>
              <a:t>Jurutera</a:t>
            </a:r>
            <a:r>
              <a:rPr lang="en-US" sz="1800" dirty="0" smtClean="0"/>
              <a:t> </a:t>
            </a:r>
            <a:r>
              <a:rPr lang="en-US" sz="1800" dirty="0" err="1" smtClean="0"/>
              <a:t>Mekanikal</a:t>
            </a:r>
            <a:r>
              <a:rPr lang="en-US" sz="1800" dirty="0" smtClean="0"/>
              <a:t> 2016</a:t>
            </a:r>
          </a:p>
          <a:p>
            <a:pPr algn="ctr"/>
            <a:r>
              <a:rPr lang="en-US" sz="1800" dirty="0" smtClean="0"/>
              <a:t>5-7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September 2016</a:t>
            </a:r>
          </a:p>
          <a:p>
            <a:pPr algn="ctr"/>
            <a:endParaRPr lang="en-US" sz="1800" dirty="0" smtClean="0"/>
          </a:p>
        </p:txBody>
      </p:sp>
      <p:sp>
        <p:nvSpPr>
          <p:cNvPr id="4" name="AutoShape 2" descr="Image result for jabatan kerja ra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65" y="404664"/>
            <a:ext cx="1251651" cy="9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6788"/>
            <a:ext cx="361534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Chiller Factory Performance Test</a:t>
            </a:r>
            <a:endParaRPr lang="en-MY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37417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verify published chiller capacity at rated or design condition.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Flowchart: Process 5"/>
          <p:cNvSpPr/>
          <p:nvPr/>
        </p:nvSpPr>
        <p:spPr>
          <a:xfrm>
            <a:off x="741744" y="1374172"/>
            <a:ext cx="439522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MY" dirty="0"/>
          </a:p>
        </p:txBody>
      </p:sp>
      <p:sp>
        <p:nvSpPr>
          <p:cNvPr id="7" name="Flowchart: Process 6"/>
          <p:cNvSpPr/>
          <p:nvPr/>
        </p:nvSpPr>
        <p:spPr>
          <a:xfrm>
            <a:off x="741744" y="2173535"/>
            <a:ext cx="439522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MY" dirty="0"/>
          </a:p>
        </p:txBody>
      </p:sp>
      <p:sp>
        <p:nvSpPr>
          <p:cNvPr id="10" name="Rectangle 9"/>
          <p:cNvSpPr/>
          <p:nvPr/>
        </p:nvSpPr>
        <p:spPr>
          <a:xfrm>
            <a:off x="1259632" y="2182505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verify full load or part load performance  at rated or design conditions.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1744" y="3105835"/>
            <a:ext cx="7214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 accordance with relevant standard </a:t>
            </a:r>
            <a:r>
              <a:rPr lang="en-US" b="1" dirty="0" err="1"/>
              <a:t>e.g</a:t>
            </a:r>
            <a:r>
              <a:rPr lang="en-US" b="1" dirty="0"/>
              <a:t> AHRI 550/590 or MS 2449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24030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03212"/>
              </p:ext>
            </p:extLst>
          </p:nvPr>
        </p:nvGraphicFramePr>
        <p:xfrm>
          <a:off x="179513" y="1340767"/>
          <a:ext cx="8712966" cy="5256590"/>
        </p:xfrm>
        <a:graphic>
          <a:graphicData uri="http://schemas.openxmlformats.org/drawingml/2006/table">
            <a:tbl>
              <a:tblPr/>
              <a:tblGrid>
                <a:gridCol w="749167"/>
                <a:gridCol w="3620974"/>
                <a:gridCol w="1673919"/>
                <a:gridCol w="2668906"/>
              </a:tblGrid>
              <a:tr h="300853">
                <a:tc>
                  <a:txBody>
                    <a:bodyPr/>
                    <a:lstStyle/>
                    <a:p>
                      <a:pPr algn="ctr" fontAlgn="b"/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SCHEDULE OF TECHNICAL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MY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M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611"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SPECIFICATION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COOLED CHILLER-1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53"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COOLED CHILLER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0853">
                <a:tc>
                  <a:txBody>
                    <a:bodyPr/>
                    <a:lstStyle/>
                    <a:p>
                      <a:pPr algn="ctr" fontAlgn="t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MANUFACTURER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853">
                <a:tc>
                  <a:txBody>
                    <a:bodyPr/>
                    <a:lstStyle/>
                    <a:p>
                      <a:pPr algn="ctr" fontAlgn="t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 OF ORIGIN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853">
                <a:tc>
                  <a:txBody>
                    <a:bodyPr/>
                    <a:lstStyle/>
                    <a:p>
                      <a:pPr algn="ctr" fontAlgn="t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TYPE/ MODEL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RECIPROCATING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853">
                <a:tc>
                  <a:txBody>
                    <a:bodyPr/>
                    <a:lstStyle/>
                    <a:p>
                      <a:pPr algn="ctr" fontAlgn="t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REFRIGERANT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R134a/ZERO ODP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R-407C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4890">
                <a:tc>
                  <a:txBody>
                    <a:bodyPr/>
                    <a:lstStyle/>
                    <a:p>
                      <a:pPr algn="ctr" fontAlgn="t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RATED CAPACITY AT SPECIFIED CONDITIONS (TR)-AHRI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853">
                <a:tc>
                  <a:txBody>
                    <a:bodyPr/>
                    <a:lstStyle/>
                    <a:p>
                      <a:pPr algn="ctr" fontAlgn="t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 LOAD KW/TR AT AHRI CONDITIONS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853">
                <a:tc>
                  <a:txBody>
                    <a:bodyPr/>
                    <a:lstStyle/>
                    <a:p>
                      <a:pPr algn="ctr" fontAlgn="t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IPLV (AHRI)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853">
                <a:tc>
                  <a:txBody>
                    <a:bodyPr/>
                    <a:lstStyle/>
                    <a:p>
                      <a:pPr algn="ctr" fontAlgn="t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KW/TR AT 75% LOAD &amp; IPLV CONDITIONS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853">
                <a:tc>
                  <a:txBody>
                    <a:bodyPr/>
                    <a:lstStyle/>
                    <a:p>
                      <a:pPr algn="ctr" fontAlgn="t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KW/TR AT 50% LOAD &amp; IPLV CONDITIONS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853">
                <a:tc>
                  <a:txBody>
                    <a:bodyPr/>
                    <a:lstStyle/>
                    <a:p>
                      <a:pPr algn="ctr" fontAlgn="t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KW/TR AT 25% LOAD &amp; IPLV CONDITIONS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853">
                <a:tc>
                  <a:txBody>
                    <a:bodyPr/>
                    <a:lstStyle/>
                    <a:p>
                      <a:pPr algn="ctr" fontAlgn="t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IPLV (AHRI)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853">
                <a:tc>
                  <a:txBody>
                    <a:bodyPr/>
                    <a:lstStyle/>
                    <a:p>
                      <a:pPr algn="ctr" fontAlgn="b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MY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MY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546788"/>
            <a:ext cx="361534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Chiller Factory Performance Test</a:t>
            </a:r>
            <a:endParaRPr lang="en-MY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2708920"/>
            <a:ext cx="299197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How to verify published data?</a:t>
            </a:r>
            <a:endParaRPr lang="en-MY" dirty="0"/>
          </a:p>
        </p:txBody>
      </p:sp>
      <p:sp>
        <p:nvSpPr>
          <p:cNvPr id="7" name="Left Brace 6"/>
          <p:cNvSpPr/>
          <p:nvPr/>
        </p:nvSpPr>
        <p:spPr>
          <a:xfrm>
            <a:off x="4723554" y="4272588"/>
            <a:ext cx="432048" cy="19442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9" name="Curved Connector 8"/>
          <p:cNvCxnSpPr/>
          <p:nvPr/>
        </p:nvCxnSpPr>
        <p:spPr>
          <a:xfrm rot="16200000" flipH="1">
            <a:off x="4029845" y="3362855"/>
            <a:ext cx="1059614" cy="759856"/>
          </a:xfrm>
          <a:prstGeom prst="curvedConnector3">
            <a:avLst>
              <a:gd name="adj1" fmla="val 61592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3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6" y="1268760"/>
            <a:ext cx="787408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585" y="472421"/>
            <a:ext cx="361534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Chiller Factory Performance Test</a:t>
            </a:r>
            <a:endParaRPr lang="en-MY" sz="2000" b="1" dirty="0"/>
          </a:p>
        </p:txBody>
      </p:sp>
      <p:sp>
        <p:nvSpPr>
          <p:cNvPr id="3" name="Double Bracket 2"/>
          <p:cNvSpPr/>
          <p:nvPr/>
        </p:nvSpPr>
        <p:spPr>
          <a:xfrm>
            <a:off x="5697475" y="2204864"/>
            <a:ext cx="1152128" cy="2808312"/>
          </a:xfrm>
          <a:prstGeom prst="bracketPair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4"/>
          <p:cNvSpPr txBox="1"/>
          <p:nvPr/>
        </p:nvSpPr>
        <p:spPr>
          <a:xfrm>
            <a:off x="5305714" y="472421"/>
            <a:ext cx="35147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Require testing at rated conditions</a:t>
            </a:r>
            <a:endParaRPr lang="en-MY" dirty="0"/>
          </a:p>
        </p:txBody>
      </p:sp>
      <p:cxnSp>
        <p:nvCxnSpPr>
          <p:cNvPr id="7" name="Elbow Connector 6"/>
          <p:cNvCxnSpPr>
            <a:stCxn id="5" idx="2"/>
          </p:cNvCxnSpPr>
          <p:nvPr/>
        </p:nvCxnSpPr>
        <p:spPr>
          <a:xfrm rot="5400000">
            <a:off x="6094303" y="939607"/>
            <a:ext cx="1066644" cy="870936"/>
          </a:xfrm>
          <a:prstGeom prst="bentConnector3">
            <a:avLst>
              <a:gd name="adj1" fmla="val 2313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7566" y="6093296"/>
            <a:ext cx="54629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Field testing at rated conditions is nearly impossible task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7741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Switchboard Test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137555"/>
              </p:ext>
            </p:extLst>
          </p:nvPr>
        </p:nvGraphicFramePr>
        <p:xfrm>
          <a:off x="1602612" y="1412776"/>
          <a:ext cx="6120679" cy="290862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949889"/>
                <a:gridCol w="1476943"/>
                <a:gridCol w="3693847"/>
              </a:tblGrid>
              <a:tr h="252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600" dirty="0">
                          <a:effectLst/>
                        </a:rPr>
                        <a:t>Category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600">
                          <a:effectLst/>
                        </a:rPr>
                        <a:t>Current Rating</a:t>
                      </a:r>
                      <a:endParaRPr lang="en-M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600">
                          <a:effectLst/>
                        </a:rPr>
                        <a:t>Registration and type of test report</a:t>
                      </a:r>
                      <a:endParaRPr lang="en-M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3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600" b="0" dirty="0">
                          <a:effectLst/>
                        </a:rPr>
                        <a:t>I</a:t>
                      </a:r>
                      <a:endParaRPr lang="en-MY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600" dirty="0">
                          <a:effectLst/>
                        </a:rPr>
                        <a:t>I ≤ 600 A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600">
                          <a:effectLst/>
                        </a:rPr>
                        <a:t>Suruhanjaya Tenaga</a:t>
                      </a:r>
                      <a:endParaRPr lang="en-M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07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600" b="0" dirty="0">
                          <a:effectLst/>
                        </a:rPr>
                        <a:t>II</a:t>
                      </a:r>
                      <a:endParaRPr lang="en-MY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600">
                          <a:effectLst/>
                        </a:rPr>
                        <a:t>600 A ≤ I ≤ 1200 A</a:t>
                      </a:r>
                      <a:endParaRPr lang="en-M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600">
                          <a:effectLst/>
                        </a:rPr>
                        <a:t>Suruhanjaya Tenaga &amp; Partial Type</a:t>
                      </a:r>
                      <a:br>
                        <a:rPr lang="en-MY" sz="1600">
                          <a:effectLst/>
                        </a:rPr>
                      </a:br>
                      <a:r>
                        <a:rPr lang="en-MY" sz="1600">
                          <a:effectLst/>
                        </a:rPr>
                        <a:t>Test in accordance with MS IEC 60439-1</a:t>
                      </a:r>
                      <a:br>
                        <a:rPr lang="en-MY" sz="1600">
                          <a:effectLst/>
                        </a:rPr>
                      </a:br>
                      <a:r>
                        <a:rPr lang="en-MY" sz="1600">
                          <a:effectLst/>
                        </a:rPr>
                        <a:t>(i) Short Circuit Test</a:t>
                      </a:r>
                      <a:br>
                        <a:rPr lang="en-MY" sz="1600">
                          <a:effectLst/>
                        </a:rPr>
                      </a:br>
                      <a:r>
                        <a:rPr lang="en-MY" sz="1600">
                          <a:effectLst/>
                        </a:rPr>
                        <a:t>(ii) Temperature Rise Test</a:t>
                      </a:r>
                      <a:endParaRPr lang="en-M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600" b="0" dirty="0">
                          <a:effectLst/>
                        </a:rPr>
                        <a:t>III</a:t>
                      </a:r>
                      <a:endParaRPr lang="en-MY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600" dirty="0">
                          <a:effectLst/>
                        </a:rPr>
                        <a:t> I ≥ 1200 A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600" dirty="0" err="1">
                          <a:effectLst/>
                        </a:rPr>
                        <a:t>Suruhanjaya</a:t>
                      </a:r>
                      <a:r>
                        <a:rPr lang="en-MY" sz="1600" dirty="0">
                          <a:effectLst/>
                        </a:rPr>
                        <a:t> </a:t>
                      </a:r>
                      <a:r>
                        <a:rPr lang="en-MY" sz="1600" dirty="0" err="1">
                          <a:effectLst/>
                        </a:rPr>
                        <a:t>Tenaga</a:t>
                      </a:r>
                      <a:r>
                        <a:rPr lang="en-MY" sz="1600" dirty="0">
                          <a:effectLst/>
                        </a:rPr>
                        <a:t> &amp; Full Type Test in accordance with MS IEC 60439-1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19652" y="4725144"/>
            <a:ext cx="7686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MY" dirty="0"/>
              <a:t>Routine tests on the switchboard shall be carried out before delivery to site. </a:t>
            </a:r>
            <a:endParaRPr lang="en-MY" dirty="0" smtClean="0"/>
          </a:p>
          <a:p>
            <a:endParaRPr lang="en-MY" dirty="0"/>
          </a:p>
          <a:p>
            <a:r>
              <a:rPr lang="en-MY" dirty="0" smtClean="0"/>
              <a:t>Test </a:t>
            </a:r>
            <a:r>
              <a:rPr lang="en-MY" dirty="0"/>
              <a:t>Results or Certificate duly certified by Competent Person as in Electricity Regulations 1994 shall be issued for every switchboard supplied and installed. </a:t>
            </a:r>
          </a:p>
        </p:txBody>
      </p:sp>
    </p:spTree>
    <p:extLst>
      <p:ext uri="{BB962C8B-B14F-4D97-AF65-F5344CB8AC3E}">
        <p14:creationId xmlns:p14="http://schemas.microsoft.com/office/powerpoint/2010/main" val="16659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0180" y="980728"/>
            <a:ext cx="4634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Verify </a:t>
            </a:r>
            <a:r>
              <a:rPr lang="en-GB" dirty="0"/>
              <a:t>that delivered materials are as per approved materials and good physical conditions. Materials delivered to site shall be free from defects and adequately protected against harsh site conditions.</a:t>
            </a:r>
            <a:endParaRPr lang="en-MY" dirty="0"/>
          </a:p>
        </p:txBody>
      </p:sp>
      <p:sp>
        <p:nvSpPr>
          <p:cNvPr id="7" name="AutoShape 2" descr="Image result for chill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0058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 descr="Image result for chill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Image result for switchboar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9" y="4500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29024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Image result for duc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9684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13" y="3154976"/>
            <a:ext cx="1407790" cy="147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346" y="465137"/>
            <a:ext cx="20882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Delivery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63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0180" y="980728"/>
            <a:ext cx="463403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dirty="0"/>
              <a:t>To verify that the installation works are carried out in accordance with specification and good engineering practises.</a:t>
            </a:r>
          </a:p>
        </p:txBody>
      </p:sp>
      <p:sp>
        <p:nvSpPr>
          <p:cNvPr id="7" name="AutoShape 2" descr="Image result for chill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Image result for chill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Image result for switchboar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Image result for duc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5826268" y="2949535"/>
            <a:ext cx="253011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MY" dirty="0"/>
              <a:t>Hydrostatic Pressure Test</a:t>
            </a:r>
            <a:endParaRPr lang="en-MY" dirty="0"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3717032"/>
            <a:ext cx="36098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MY" dirty="0"/>
              <a:t>Pipe Flushing and Water Quality Test</a:t>
            </a:r>
            <a:endParaRPr lang="en-MY" dirty="0"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5058" y="4437112"/>
            <a:ext cx="300338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MY" dirty="0"/>
              <a:t>Support and Hanger Load Test</a:t>
            </a:r>
            <a:endParaRPr lang="en-MY" dirty="0"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1795" y="4642553"/>
            <a:ext cx="152894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MY" dirty="0"/>
              <a:t>Duct Leak Test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45679" y="3223559"/>
            <a:ext cx="145264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MY" dirty="0"/>
              <a:t>Duct Flushing</a:t>
            </a:r>
            <a:endParaRPr lang="en-MY" dirty="0"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74643" y="5373216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MY" dirty="0"/>
              <a:t>LV Motors, Switch Gears and Cabling Insulation Test</a:t>
            </a:r>
            <a:endParaRPr lang="en-MY" dirty="0"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4072" y="2830461"/>
            <a:ext cx="221131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MY" dirty="0"/>
              <a:t>Cable Continuity Test </a:t>
            </a:r>
            <a:endParaRPr lang="en-MY" dirty="0"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53642" y="5737931"/>
            <a:ext cx="188917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MY" dirty="0"/>
              <a:t>Pipe Gradient Test</a:t>
            </a:r>
            <a:endParaRPr lang="en-MY" dirty="0">
              <a:ea typeface="Calibri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346" y="465137"/>
            <a:ext cx="241847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Installation</a:t>
            </a:r>
            <a:endParaRPr lang="en-US" sz="3600" dirty="0"/>
          </a:p>
        </p:txBody>
      </p:sp>
      <p:sp>
        <p:nvSpPr>
          <p:cNvPr id="4" name="Frame 3"/>
          <p:cNvSpPr/>
          <p:nvPr/>
        </p:nvSpPr>
        <p:spPr>
          <a:xfrm>
            <a:off x="4955041" y="4471075"/>
            <a:ext cx="1742453" cy="616323"/>
          </a:xfrm>
          <a:prstGeom prst="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6296" y="4149783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for above 750 Pa (3.0 in </a:t>
            </a:r>
            <a:r>
              <a:rPr lang="en-US" dirty="0" err="1" smtClean="0"/>
              <a:t>wg</a:t>
            </a:r>
            <a:r>
              <a:rPr lang="en-US" dirty="0" smtClean="0"/>
              <a:t>) only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617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4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036547"/>
              </p:ext>
            </p:extLst>
          </p:nvPr>
        </p:nvGraphicFramePr>
        <p:xfrm>
          <a:off x="395536" y="1052736"/>
          <a:ext cx="8209920" cy="564219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426756"/>
                <a:gridCol w="2426756"/>
                <a:gridCol w="3356408"/>
              </a:tblGrid>
              <a:tr h="607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Test name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System/Component</a:t>
                      </a:r>
                      <a:endParaRPr lang="en-M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Objectives</a:t>
                      </a:r>
                      <a:endParaRPr lang="en-M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Hydrostatic Pressure Test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Chilled and condenser water pipe</a:t>
                      </a:r>
                      <a:endParaRPr lang="en-M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Verify integrity of all pipe joints and fittings.</a:t>
                      </a:r>
                      <a:endParaRPr lang="en-M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1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Pipe Flushing and Water Quality Test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Chilled and condenser water pipe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Verify that all pipes are internally clean and water quality are acceptable.</a:t>
                      </a:r>
                      <a:endParaRPr lang="en-M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Support and Hanger Load Test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Equipment, piping, ductwork, etc.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Verify pipe support and hangers ability to withstand static load.</a:t>
                      </a:r>
                      <a:endParaRPr lang="en-M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Duct Leak </a:t>
                      </a:r>
                      <a:r>
                        <a:rPr lang="en-MY" sz="1600" dirty="0" smtClean="0">
                          <a:effectLst/>
                        </a:rPr>
                        <a:t>Test</a:t>
                      </a:r>
                      <a:endParaRPr lang="en-MY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Ductwork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Verify integrity of all duct joints and fittings.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4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>
                          <a:effectLst/>
                        </a:rPr>
                        <a:t>Duct Flushing</a:t>
                      </a:r>
                      <a:endParaRPr lang="en-MY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Ductwork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Ensure that duct</a:t>
                      </a:r>
                      <a:r>
                        <a:rPr lang="en-MY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internal surfaces are free from dusk or foreign objects.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LV Motors, Switch Gears and Cabling Insulation Test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LV Motors, Switch Gears and Cabling</a:t>
                      </a:r>
                      <a:endParaRPr lang="en-M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Verify insulation effectiveness. 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7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Cable Continuity Test 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Electrical Cabling</a:t>
                      </a:r>
                      <a:endParaRPr lang="en-M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Verify cable continuity effectiveness.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Pipe Gradient Test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Condensate drain pipe</a:t>
                      </a:r>
                      <a:endParaRPr lang="en-M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Verify condensate drain pipe gradient as per specification.</a:t>
                      </a:r>
                      <a:endParaRPr lang="en-M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54786"/>
            <a:ext cx="241847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Installation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950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0180" y="980728"/>
            <a:ext cx="5242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To verify that the performance in terms of functionality, safety, maintainability and operation ability of the installed equipment/systems meet the specified design intent through a series of tests and adjustments.</a:t>
            </a:r>
          </a:p>
        </p:txBody>
      </p:sp>
      <p:sp>
        <p:nvSpPr>
          <p:cNvPr id="7" name="AutoShape 2" descr="Image result for chill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Image result for chill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Image result for switchboar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Image result for duc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80444"/>
            <a:ext cx="3463553" cy="231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Image result for air handling uni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1905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454786"/>
            <a:ext cx="266429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Functional Performance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72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chill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Image result for chill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Image result for switchboar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Image result for duc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" name="AutoShape 4" descr="Image result for air handling uni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6" y="454786"/>
            <a:ext cx="266429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Pre Functional Performance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727684" y="2616006"/>
            <a:ext cx="15440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/>
              <a:t>Air Balancing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1628" y="3676722"/>
            <a:ext cx="188744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 dirty="0"/>
              <a:t>Water Balancing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051720" y="4653136"/>
            <a:ext cx="144725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Accuracy Test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5936" y="2513885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Ensure proper distribution of supply air as per load or design – 10% flow tolerance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367672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Ensure proper distribution of chilled/condenser water as per load or design – 10% flow tolerance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923928" y="465313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Ensure measurements accuracy prior to functional performance test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07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chill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Image result for chill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Image result for switchboar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Image result for duc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" name="AutoShape 4" descr="Image result for air handling uni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6" y="454786"/>
            <a:ext cx="266429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smtClean="0"/>
              <a:t>Functional Performance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8303" y="1988840"/>
            <a:ext cx="189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Chiller Plant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25736" y="2735982"/>
            <a:ext cx="343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</a:t>
            </a:r>
            <a:r>
              <a:rPr lang="en-US" dirty="0"/>
              <a:t>Handling Unit and Fan Coil </a:t>
            </a: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04646" y="3496712"/>
            <a:ext cx="308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Switchboard </a:t>
            </a:r>
            <a:r>
              <a:rPr lang="en-US" dirty="0"/>
              <a:t>and Power </a:t>
            </a:r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80141" y="4218596"/>
            <a:ext cx="161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</a:t>
            </a:r>
            <a:r>
              <a:rPr lang="en-US" dirty="0"/>
              <a:t>Distribution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4701" y="4979326"/>
            <a:ext cx="117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Infiltration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59846" y="497932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 </a:t>
            </a:r>
            <a:r>
              <a:rPr lang="en-US" dirty="0"/>
              <a:t>Insulation and Sprayed PU Foam Insulation </a:t>
            </a:r>
            <a:r>
              <a:rPr lang="en-US" dirty="0" smtClean="0"/>
              <a:t>Effectiveness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0141" y="5837410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Mechanical Ventilation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04695" y="73178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functional performance test series,</a:t>
            </a:r>
            <a:endParaRPr lang="en-US" dirty="0"/>
          </a:p>
          <a:p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15446" y="2051547"/>
            <a:ext cx="457200" cy="256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1681946" y="2776632"/>
            <a:ext cx="457200" cy="256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47446" y="3553041"/>
            <a:ext cx="457200" cy="256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1732298" y="4274925"/>
            <a:ext cx="457200" cy="256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643164" y="5035655"/>
            <a:ext cx="457200" cy="256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795070" y="5035655"/>
            <a:ext cx="266776" cy="256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1768536" y="5893739"/>
            <a:ext cx="457200" cy="2566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9" name="Chevron 38"/>
          <p:cNvSpPr/>
          <p:nvPr/>
        </p:nvSpPr>
        <p:spPr>
          <a:xfrm>
            <a:off x="2466313" y="2112526"/>
            <a:ext cx="295022" cy="121959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42889" y="1961670"/>
            <a:ext cx="915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 tests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934521" y="2691865"/>
            <a:ext cx="79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tests</a:t>
            </a:r>
            <a:endParaRPr lang="en-US" dirty="0"/>
          </a:p>
        </p:txBody>
      </p:sp>
      <p:sp>
        <p:nvSpPr>
          <p:cNvPr id="42" name="Chevron 41"/>
          <p:cNvSpPr/>
          <p:nvPr/>
        </p:nvSpPr>
        <p:spPr>
          <a:xfrm>
            <a:off x="5638379" y="2848094"/>
            <a:ext cx="295022" cy="121959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9992" y="3472925"/>
            <a:ext cx="79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tests</a:t>
            </a:r>
            <a:endParaRPr lang="en-US" dirty="0"/>
          </a:p>
        </p:txBody>
      </p:sp>
      <p:sp>
        <p:nvSpPr>
          <p:cNvPr id="44" name="Chevron 43"/>
          <p:cNvSpPr/>
          <p:nvPr/>
        </p:nvSpPr>
        <p:spPr>
          <a:xfrm>
            <a:off x="4112335" y="3596612"/>
            <a:ext cx="295022" cy="121959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34233" y="4218596"/>
            <a:ext cx="79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tests</a:t>
            </a:r>
            <a:endParaRPr lang="en-US" dirty="0"/>
          </a:p>
        </p:txBody>
      </p:sp>
      <p:sp>
        <p:nvSpPr>
          <p:cNvPr id="46" name="Chevron 45"/>
          <p:cNvSpPr/>
          <p:nvPr/>
        </p:nvSpPr>
        <p:spPr>
          <a:xfrm>
            <a:off x="3946576" y="4342283"/>
            <a:ext cx="295022" cy="121959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0652" y="4979326"/>
            <a:ext cx="79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tests</a:t>
            </a:r>
            <a:endParaRPr lang="en-US" dirty="0"/>
          </a:p>
        </p:txBody>
      </p:sp>
      <p:sp>
        <p:nvSpPr>
          <p:cNvPr id="48" name="Chevron 47"/>
          <p:cNvSpPr/>
          <p:nvPr/>
        </p:nvSpPr>
        <p:spPr>
          <a:xfrm>
            <a:off x="2272995" y="5103013"/>
            <a:ext cx="295022" cy="121959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16230" y="5103013"/>
            <a:ext cx="79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tests</a:t>
            </a:r>
            <a:endParaRPr lang="en-US" dirty="0"/>
          </a:p>
        </p:txBody>
      </p:sp>
      <p:sp>
        <p:nvSpPr>
          <p:cNvPr id="50" name="Chevron 49"/>
          <p:cNvSpPr/>
          <p:nvPr/>
        </p:nvSpPr>
        <p:spPr>
          <a:xfrm>
            <a:off x="7328573" y="5226700"/>
            <a:ext cx="295022" cy="121959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57270" y="5841146"/>
            <a:ext cx="79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tests</a:t>
            </a:r>
            <a:endParaRPr lang="en-US" dirty="0"/>
          </a:p>
        </p:txBody>
      </p:sp>
      <p:sp>
        <p:nvSpPr>
          <p:cNvPr id="52" name="Chevron 51"/>
          <p:cNvSpPr/>
          <p:nvPr/>
        </p:nvSpPr>
        <p:spPr>
          <a:xfrm>
            <a:off x="4669613" y="5964833"/>
            <a:ext cx="295022" cy="121959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58268" y="1199573"/>
            <a:ext cx="136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28 no of </a:t>
            </a:r>
            <a:r>
              <a:rPr lang="en-US" dirty="0" smtClean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need to improve testing specification?</a:t>
            </a:r>
          </a:p>
          <a:p>
            <a:r>
              <a:rPr lang="en-US" dirty="0" smtClean="0"/>
              <a:t>Insight into new specification.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chill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Image result for chill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Image result for switchboar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Image result for duc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" name="AutoShape 4" descr="Image result for air handling uni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5" y="454786"/>
            <a:ext cx="307820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Commissioning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4061846" y="617537"/>
            <a:ext cx="417646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Process of achieving</a:t>
            </a:r>
            <a:r>
              <a:rPr lang="en-US" dirty="0"/>
              <a:t>, verifying, and documenting that the performance of facilities, systems, and assemblies meets defined objectives and criteria.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15446" y="2051547"/>
            <a:ext cx="457200" cy="256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526332" y="4515070"/>
            <a:ext cx="457200" cy="256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0364" y="1995218"/>
            <a:ext cx="2592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Handing </a:t>
            </a:r>
            <a:r>
              <a:rPr lang="en-US" dirty="0"/>
              <a:t>Over Documents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3768" y="2492896"/>
            <a:ext cx="50689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- Test </a:t>
            </a:r>
            <a:r>
              <a:rPr lang="en-US" sz="1600" dirty="0"/>
              <a:t>Report complete with fully verified </a:t>
            </a:r>
            <a:r>
              <a:rPr lang="en-US" sz="1600" dirty="0" smtClean="0"/>
              <a:t>Inspection checklist </a:t>
            </a:r>
            <a:r>
              <a:rPr lang="en-US" sz="1600" dirty="0"/>
              <a:t>and Test Forms. </a:t>
            </a:r>
          </a:p>
          <a:p>
            <a:r>
              <a:rPr lang="en-US" sz="1600" dirty="0" smtClean="0"/>
              <a:t> - Air </a:t>
            </a:r>
            <a:r>
              <a:rPr lang="en-US" sz="1600" dirty="0"/>
              <a:t>Balancing and Water Balancing Report.</a:t>
            </a:r>
          </a:p>
          <a:p>
            <a:r>
              <a:rPr lang="en-US" sz="1600" dirty="0" smtClean="0"/>
              <a:t> - Defects </a:t>
            </a:r>
            <a:r>
              <a:rPr lang="en-US" sz="1600" dirty="0"/>
              <a:t>List</a:t>
            </a:r>
          </a:p>
          <a:p>
            <a:r>
              <a:rPr lang="en-US" sz="1600" dirty="0" smtClean="0"/>
              <a:t> - Operation </a:t>
            </a:r>
            <a:r>
              <a:rPr lang="en-US" sz="1600" dirty="0"/>
              <a:t>and Maintenance Manual which includes </a:t>
            </a:r>
          </a:p>
          <a:p>
            <a:r>
              <a:rPr lang="en-US" sz="1600" dirty="0" smtClean="0"/>
              <a:t> - As-Built </a:t>
            </a:r>
            <a:r>
              <a:rPr lang="en-US" sz="1600" dirty="0"/>
              <a:t>drawings</a:t>
            </a:r>
          </a:p>
          <a:p>
            <a:r>
              <a:rPr lang="en-US" sz="1600" dirty="0" smtClean="0"/>
              <a:t> - Schedule </a:t>
            </a:r>
            <a:r>
              <a:rPr lang="en-US" sz="1600" dirty="0"/>
              <a:t>of System Familiarization Program to end users.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9087" y="4458741"/>
            <a:ext cx="311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System </a:t>
            </a:r>
            <a:r>
              <a:rPr lang="en-US" dirty="0"/>
              <a:t>Familiarization Program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2233" y="494116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600" dirty="0" smtClean="0"/>
              <a:t> - Overview </a:t>
            </a:r>
            <a:r>
              <a:rPr lang="en-GB" sz="1600" dirty="0"/>
              <a:t>of design concept and objectives</a:t>
            </a:r>
            <a:endParaRPr lang="en-US" sz="1600" dirty="0"/>
          </a:p>
          <a:p>
            <a:pPr lvl="0"/>
            <a:r>
              <a:rPr lang="en-GB" sz="1600" dirty="0" smtClean="0"/>
              <a:t> - Operation </a:t>
            </a:r>
            <a:r>
              <a:rPr lang="en-GB" sz="1600" dirty="0"/>
              <a:t>instruction &amp; competency requirement</a:t>
            </a:r>
            <a:endParaRPr lang="en-US" sz="1600" dirty="0"/>
          </a:p>
          <a:p>
            <a:pPr lvl="0"/>
            <a:r>
              <a:rPr lang="en-GB" sz="1600" dirty="0"/>
              <a:t>Maintenance procedures </a:t>
            </a:r>
            <a:endParaRPr lang="en-US" sz="1600" dirty="0"/>
          </a:p>
          <a:p>
            <a:pPr lvl="0"/>
            <a:r>
              <a:rPr lang="en-GB" sz="1600" dirty="0" smtClean="0"/>
              <a:t> - Critical </a:t>
            </a:r>
            <a:r>
              <a:rPr lang="en-GB" sz="1600" dirty="0"/>
              <a:t>operating parameters monitoring and </a:t>
            </a:r>
            <a:endParaRPr lang="en-US" sz="1600" dirty="0"/>
          </a:p>
          <a:p>
            <a:pPr lvl="0"/>
            <a:r>
              <a:rPr lang="en-GB" sz="1600" dirty="0" smtClean="0"/>
              <a:t> - Emergency </a:t>
            </a:r>
            <a:r>
              <a:rPr lang="en-GB" sz="1600" dirty="0"/>
              <a:t>response &amp; safety procedures.</a:t>
            </a:r>
            <a:endParaRPr lang="en-US" sz="1600" dirty="0"/>
          </a:p>
          <a:p>
            <a:r>
              <a:rPr lang="en-GB" sz="1600" dirty="0" smtClean="0"/>
              <a:t> - Environmental </a:t>
            </a:r>
            <a:r>
              <a:rPr lang="en-GB" sz="1600" dirty="0"/>
              <a:t>protection procedures.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718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4" grpId="0"/>
      <p:bldP spid="5" grpId="0"/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chill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Image result for chill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Image result for switchboar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Image result for duc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3" name="AutoShape 4" descr="Image result for air handling uni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5" y="454786"/>
            <a:ext cx="307820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Post Occupancy Evaluation</a:t>
            </a:r>
            <a:endParaRPr lang="en-US" sz="36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76435"/>
              </p:ext>
            </p:extLst>
          </p:nvPr>
        </p:nvGraphicFramePr>
        <p:xfrm>
          <a:off x="612775" y="2492897"/>
          <a:ext cx="6479504" cy="4373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3118"/>
                <a:gridCol w="1343996"/>
                <a:gridCol w="415748"/>
                <a:gridCol w="1886642"/>
              </a:tblGrid>
              <a:tr h="209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Block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Floor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Space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AHU/FCU no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58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Indoor Air Conditions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Parameters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Measured value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Comment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Dry Bulb Temperature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en-US" sz="1400" baseline="30000">
                          <a:effectLst/>
                        </a:rPr>
                        <a:t>o</a:t>
                      </a:r>
                      <a:r>
                        <a:rPr lang="en-US" sz="1400">
                          <a:effectLst/>
                        </a:rPr>
                        <a:t>C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9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Relative Humidity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0922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User Survey</a:t>
                      </a: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586">
                <a:tc gridSpan="4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>
                          <a:effectLst/>
                        </a:rPr>
                        <a:t>Any difficulty in operating the system? If Yes, please state the details.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380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586">
                <a:tc gridSpan="4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>
                          <a:effectLst/>
                        </a:rPr>
                        <a:t>Any specific problem system? If Yes, please state the details.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303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031974" y="406663"/>
            <a:ext cx="417646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survey carried </a:t>
            </a:r>
            <a:r>
              <a:rPr lang="en-US" dirty="0"/>
              <a:t>out to evaluate user experiences with the air conditioning and ventilation system from comfort, operation ability or any other related </a:t>
            </a:r>
            <a:r>
              <a:rPr lang="en-US" dirty="0" smtClean="0"/>
              <a:t>problems. Data will be used for continues improvement.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 smtClean="0"/>
              <a:t>This new testing, adjustment, balancing and commissioning (TABC) enhanced specification will contribute to comprehensive system performance verification.</a:t>
            </a:r>
          </a:p>
          <a:p>
            <a:endParaRPr lang="en-US" sz="2000" dirty="0" smtClean="0"/>
          </a:p>
          <a:p>
            <a:r>
              <a:rPr lang="en-US" sz="2000" dirty="0" smtClean="0"/>
              <a:t>Only covers mechanical system, other building systems and architectural design </a:t>
            </a:r>
            <a:r>
              <a:rPr lang="en-US" sz="2000" dirty="0" smtClean="0"/>
              <a:t>that affect our system </a:t>
            </a:r>
            <a:r>
              <a:rPr lang="en-US" sz="2000" dirty="0" smtClean="0"/>
              <a:t>performance. </a:t>
            </a:r>
            <a:r>
              <a:rPr lang="en-US" sz="2000" dirty="0" err="1" smtClean="0"/>
              <a:t>e.g</a:t>
            </a:r>
            <a:r>
              <a:rPr lang="en-US" sz="2000" dirty="0" smtClean="0"/>
              <a:t> space layout, major </a:t>
            </a:r>
            <a:r>
              <a:rPr lang="en-US" sz="2000" dirty="0" smtClean="0"/>
              <a:t>openings shall also be looked into.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Series of training to familiarize CKM designers and construction supervisory teams will be conducted in the near future.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Any feedback for future improvement are most welcome.</a:t>
            </a:r>
            <a:endParaRPr lang="en-MY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6309320"/>
            <a:ext cx="119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5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Higher expectations from clients/user on the building system performance, extensive performance verification is required.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3272" y="3356992"/>
            <a:ext cx="741682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Operational issues arises due to absence or inadequate testing and commissioning procedures.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272" y="5328082"/>
            <a:ext cx="84192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Scope of testing in current specification need to be revised to address above issues.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080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5544616"/>
          </a:xfrm>
          <a:ln>
            <a:noFill/>
          </a:ln>
        </p:spPr>
        <p:txBody>
          <a:bodyPr>
            <a:noAutofit/>
          </a:bodyPr>
          <a:lstStyle/>
          <a:p>
            <a:endParaRPr lang="en-US" sz="1800" dirty="0" smtClean="0"/>
          </a:p>
          <a:p>
            <a:pPr marL="57150" lvl="1" indent="0" algn="ctr">
              <a:buClr>
                <a:schemeClr val="accent1"/>
              </a:buClr>
              <a:buNone/>
            </a:pPr>
            <a:endParaRPr lang="en-US" sz="2400" b="1" dirty="0" smtClean="0"/>
          </a:p>
          <a:p>
            <a:pPr marL="57150" lvl="1" indent="0" algn="ctr">
              <a:buClr>
                <a:schemeClr val="accent1"/>
              </a:buClr>
              <a:buNone/>
            </a:pPr>
            <a:endParaRPr lang="en-US" sz="2400" b="1" dirty="0" smtClean="0"/>
          </a:p>
          <a:p>
            <a:pPr lvl="1"/>
            <a:endParaRPr lang="en-US" sz="1600" dirty="0" smtClean="0"/>
          </a:p>
          <a:p>
            <a:pPr marL="114300" indent="0">
              <a:buNone/>
            </a:pPr>
            <a:endParaRPr lang="en-MY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85" y="2952236"/>
            <a:ext cx="7620000" cy="648072"/>
          </a:xfrm>
        </p:spPr>
        <p:txBody>
          <a:bodyPr>
            <a:noAutofit/>
          </a:bodyPr>
          <a:lstStyle/>
          <a:p>
            <a:r>
              <a:rPr lang="en-US" sz="4000" dirty="0" smtClean="0"/>
              <a:t>Improved Specification Features  </a:t>
            </a:r>
            <a:endParaRPr lang="en-MY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852793" y="1185364"/>
            <a:ext cx="784887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1" indent="0" algn="ctr">
              <a:buClr>
                <a:schemeClr val="accent1"/>
              </a:buClr>
              <a:buNone/>
            </a:pPr>
            <a:r>
              <a:rPr lang="en-US" sz="2800" b="1" dirty="0"/>
              <a:t>Overall scope of testing and commissioning</a:t>
            </a:r>
          </a:p>
          <a:p>
            <a:pPr lvl="1" algn="ctr"/>
            <a:r>
              <a:rPr lang="en-US" sz="2400" dirty="0"/>
              <a:t>Carried out in 5 stages </a:t>
            </a:r>
            <a:r>
              <a:rPr lang="en-US" sz="2400" dirty="0" err="1"/>
              <a:t>i.e</a:t>
            </a:r>
            <a:r>
              <a:rPr lang="en-US" sz="2400" dirty="0"/>
              <a:t> Pre-delivery, Delivery, Installation and Functional Performance Test, Post Occupancy Performance </a:t>
            </a:r>
            <a:r>
              <a:rPr lang="en-US" sz="2400" dirty="0" smtClean="0"/>
              <a:t>Assessment</a:t>
            </a:r>
            <a:endParaRPr lang="en-US" sz="2800" b="1" dirty="0"/>
          </a:p>
          <a:p>
            <a:endParaRPr lang="en-MY" dirty="0"/>
          </a:p>
        </p:txBody>
      </p:sp>
      <p:sp>
        <p:nvSpPr>
          <p:cNvPr id="8" name="TextBox 7"/>
          <p:cNvSpPr txBox="1"/>
          <p:nvPr/>
        </p:nvSpPr>
        <p:spPr>
          <a:xfrm>
            <a:off x="812153" y="1538882"/>
            <a:ext cx="730366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 lvl="1" indent="0" algn="ctr">
              <a:buClr>
                <a:schemeClr val="accent1"/>
              </a:buClr>
              <a:buNone/>
            </a:pPr>
            <a:r>
              <a:rPr lang="en-US" sz="2800" b="1" dirty="0"/>
              <a:t>Procedures</a:t>
            </a:r>
          </a:p>
          <a:p>
            <a:pPr lvl="1" algn="ctr"/>
            <a:r>
              <a:rPr lang="en-US" sz="2400" dirty="0"/>
              <a:t>Inclusion of ITP plan submission and implementation.</a:t>
            </a:r>
          </a:p>
          <a:p>
            <a:pPr lvl="1" algn="ctr"/>
            <a:r>
              <a:rPr lang="en-US" sz="2400" dirty="0"/>
              <a:t>New Post Occupancy Performance Assessment.</a:t>
            </a:r>
          </a:p>
          <a:p>
            <a:endParaRPr lang="en-MY" dirty="0"/>
          </a:p>
        </p:txBody>
      </p:sp>
      <p:sp>
        <p:nvSpPr>
          <p:cNvPr id="9" name="TextBox 8"/>
          <p:cNvSpPr txBox="1"/>
          <p:nvPr/>
        </p:nvSpPr>
        <p:spPr>
          <a:xfrm>
            <a:off x="2053624" y="1538882"/>
            <a:ext cx="477637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 lvl="1" indent="0" algn="ctr">
              <a:buClr>
                <a:schemeClr val="accent1"/>
              </a:buClr>
              <a:buNone/>
            </a:pPr>
            <a:r>
              <a:rPr lang="en-US" sz="2800" b="1" dirty="0"/>
              <a:t>New document structure</a:t>
            </a:r>
          </a:p>
          <a:p>
            <a:pPr lvl="1" algn="ctr"/>
            <a:r>
              <a:rPr lang="en-US" sz="2400" dirty="0"/>
              <a:t>More structured and easy to use.</a:t>
            </a:r>
            <a:endParaRPr lang="en-US" dirty="0"/>
          </a:p>
          <a:p>
            <a:endParaRPr lang="en-MY" dirty="0"/>
          </a:p>
        </p:txBody>
      </p:sp>
      <p:sp>
        <p:nvSpPr>
          <p:cNvPr id="10" name="TextBox 9"/>
          <p:cNvSpPr txBox="1"/>
          <p:nvPr/>
        </p:nvSpPr>
        <p:spPr>
          <a:xfrm>
            <a:off x="162343" y="1212132"/>
            <a:ext cx="808206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1" indent="0" algn="ctr">
              <a:buClr>
                <a:schemeClr val="accent1"/>
              </a:buClr>
              <a:buNone/>
            </a:pPr>
            <a:r>
              <a:rPr lang="en-US" sz="2800" b="1" dirty="0"/>
              <a:t>Enhance type of inspection and testing</a:t>
            </a:r>
          </a:p>
          <a:p>
            <a:pPr lvl="1" algn="ctr"/>
            <a:r>
              <a:rPr lang="en-US" sz="2400" dirty="0"/>
              <a:t>Comprehensive and objective based test requirements and methods</a:t>
            </a:r>
            <a:r>
              <a:rPr lang="en-US" sz="1600" dirty="0"/>
              <a:t>.</a:t>
            </a:r>
          </a:p>
          <a:p>
            <a:endParaRPr lang="en-MY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1512213"/>
            <a:ext cx="77768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1" indent="0" algn="ctr">
              <a:buClr>
                <a:schemeClr val="accent1"/>
              </a:buClr>
              <a:buNone/>
            </a:pPr>
            <a:r>
              <a:rPr lang="en-US" sz="2800" b="1" dirty="0"/>
              <a:t>Tools</a:t>
            </a:r>
          </a:p>
          <a:p>
            <a:pPr marL="411480" lvl="1" indent="0" algn="ctr">
              <a:buNone/>
            </a:pPr>
            <a:r>
              <a:rPr lang="en-US" sz="2400" dirty="0"/>
              <a:t>Improved measuring tools specification including accuracy and calibration requirement.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0177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Why do we need Testing, Adjusting, Balancing and Commissioning</a:t>
            </a:r>
            <a:endParaRPr lang="en-MY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GB" sz="2400" dirty="0"/>
              <a:t> </a:t>
            </a:r>
            <a:endParaRPr lang="en-MY" sz="2400" dirty="0"/>
          </a:p>
          <a:p>
            <a:pPr marL="0" lvl="0" indent="0">
              <a:buNone/>
            </a:pPr>
            <a:r>
              <a:rPr lang="en-GB" sz="2400" dirty="0"/>
              <a:t>To verify that delivered materials are as per approved specification and good physical condition</a:t>
            </a:r>
            <a:r>
              <a:rPr lang="en-GB" sz="2400" dirty="0" smtClean="0"/>
              <a:t>.</a:t>
            </a:r>
          </a:p>
          <a:p>
            <a:pPr lvl="0"/>
            <a:endParaRPr lang="en-MY" sz="2400" dirty="0"/>
          </a:p>
          <a:p>
            <a:pPr marL="0" lvl="0" indent="0">
              <a:buNone/>
            </a:pPr>
            <a:r>
              <a:rPr lang="en-GB" sz="2400" dirty="0"/>
              <a:t>To verify that the installation works are carried out in accordance with specification and good engineering practises</a:t>
            </a:r>
            <a:r>
              <a:rPr lang="en-GB" sz="2400" dirty="0" smtClean="0"/>
              <a:t>.</a:t>
            </a:r>
          </a:p>
          <a:p>
            <a:pPr lvl="0"/>
            <a:endParaRPr lang="en-MY" sz="2400" dirty="0"/>
          </a:p>
          <a:p>
            <a:pPr marL="0" lvl="0" indent="0">
              <a:buNone/>
            </a:pPr>
            <a:r>
              <a:rPr lang="en-GB" sz="2400" dirty="0"/>
              <a:t>To verify that the performance in terms of functionality, safety, maintainability and operation ability of the installed equipment/systems meet the specified design intent through a series of tests and adjustments</a:t>
            </a:r>
            <a:r>
              <a:rPr lang="en-GB" sz="2400" dirty="0" smtClean="0"/>
              <a:t>.</a:t>
            </a:r>
          </a:p>
          <a:p>
            <a:pPr lvl="0"/>
            <a:endParaRPr lang="en-MY" sz="2400" dirty="0"/>
          </a:p>
          <a:p>
            <a:pPr marL="0" lvl="0" indent="0">
              <a:buNone/>
            </a:pPr>
            <a:r>
              <a:rPr lang="en-GB" sz="2400" dirty="0"/>
              <a:t>To ensure that all test result are systematically recorded and verified prior to system commissioning.</a:t>
            </a:r>
            <a:endParaRPr lang="en-MY" sz="2400" dirty="0"/>
          </a:p>
          <a:p>
            <a:endParaRPr lang="en-MY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504056" y="2004864"/>
            <a:ext cx="504056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MY" dirty="0"/>
          </a:p>
        </p:txBody>
      </p:sp>
      <p:sp>
        <p:nvSpPr>
          <p:cNvPr id="6" name="Rounded Rectangle 5"/>
          <p:cNvSpPr/>
          <p:nvPr/>
        </p:nvSpPr>
        <p:spPr>
          <a:xfrm>
            <a:off x="504056" y="2924944"/>
            <a:ext cx="504056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MY" dirty="0"/>
          </a:p>
        </p:txBody>
      </p:sp>
      <p:sp>
        <p:nvSpPr>
          <p:cNvPr id="7" name="Rounded Rectangle 6"/>
          <p:cNvSpPr/>
          <p:nvPr/>
        </p:nvSpPr>
        <p:spPr>
          <a:xfrm>
            <a:off x="504056" y="3933056"/>
            <a:ext cx="504056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MY" dirty="0"/>
          </a:p>
        </p:txBody>
      </p:sp>
      <p:sp>
        <p:nvSpPr>
          <p:cNvPr id="8" name="Rounded Rectangle 7"/>
          <p:cNvSpPr/>
          <p:nvPr/>
        </p:nvSpPr>
        <p:spPr>
          <a:xfrm>
            <a:off x="504056" y="5373216"/>
            <a:ext cx="504056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400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429219"/>
              </p:ext>
            </p:extLst>
          </p:nvPr>
        </p:nvGraphicFramePr>
        <p:xfrm>
          <a:off x="971600" y="1484784"/>
          <a:ext cx="7848872" cy="384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60432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/>
              <a:t>Testing, Adjusting, Balancing and Commissioning Phases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999775"/>
            <a:ext cx="357623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Inspection and Testing Plan</a:t>
            </a:r>
            <a:endParaRPr lang="en-MY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5857501"/>
            <a:ext cx="245989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Introduced into new specification</a:t>
            </a:r>
            <a:endParaRPr lang="en-US" dirty="0"/>
          </a:p>
        </p:txBody>
      </p:sp>
      <p:sp>
        <p:nvSpPr>
          <p:cNvPr id="10" name="Striped Right Arrow 9"/>
          <p:cNvSpPr/>
          <p:nvPr/>
        </p:nvSpPr>
        <p:spPr>
          <a:xfrm rot="10800000">
            <a:off x="4148523" y="5928639"/>
            <a:ext cx="1080120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719572" y="1268760"/>
            <a:ext cx="8316924" cy="4407850"/>
          </a:xfrm>
          <a:prstGeom prst="frame">
            <a:avLst>
              <a:gd name="adj1" fmla="val 25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Elbow Connector 17"/>
          <p:cNvCxnSpPr>
            <a:endCxn id="11" idx="1"/>
          </p:cNvCxnSpPr>
          <p:nvPr/>
        </p:nvCxnSpPr>
        <p:spPr>
          <a:xfrm rot="5400000" flipH="1" flipV="1">
            <a:off x="-669987" y="4610216"/>
            <a:ext cx="2527090" cy="25202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5140247" cy="6340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INSPECTION AND TESTING PLAN</a:t>
            </a:r>
            <a:endParaRPr lang="en-MY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286" y="1637024"/>
            <a:ext cx="7620000" cy="4800600"/>
          </a:xfrm>
        </p:spPr>
        <p:txBody>
          <a:bodyPr>
            <a:noAutofit/>
          </a:bodyPr>
          <a:lstStyle/>
          <a:p>
            <a:pPr marL="114300" lvl="0" indent="0" algn="ctr">
              <a:buNone/>
            </a:pPr>
            <a:endParaRPr lang="en-GB" sz="1800" dirty="0" smtClean="0"/>
          </a:p>
          <a:p>
            <a:pPr marL="114300" lvl="0" indent="0" algn="ctr">
              <a:buNone/>
            </a:pPr>
            <a:endParaRPr lang="en-GB" sz="1800" dirty="0"/>
          </a:p>
          <a:p>
            <a:pPr marL="114300" lvl="0" indent="0" algn="ctr">
              <a:buNone/>
            </a:pPr>
            <a:endParaRPr lang="en-GB" sz="1800" dirty="0" smtClean="0"/>
          </a:p>
          <a:p>
            <a:pPr algn="ctr"/>
            <a:endParaRPr lang="en-GB" sz="1800" dirty="0"/>
          </a:p>
          <a:p>
            <a:pPr marL="0" indent="0" algn="ctr">
              <a:buNone/>
            </a:pPr>
            <a:r>
              <a:rPr lang="en-GB" sz="1800" dirty="0"/>
              <a:t> </a:t>
            </a:r>
            <a:endParaRPr lang="en-MY" sz="1800" dirty="0"/>
          </a:p>
          <a:p>
            <a:pPr marL="114300" indent="0" algn="ctr">
              <a:buNone/>
            </a:pPr>
            <a:r>
              <a:rPr lang="en-GB" sz="1800" dirty="0"/>
              <a:t> </a:t>
            </a:r>
            <a:endParaRPr lang="en-GB" sz="1800" dirty="0" smtClean="0"/>
          </a:p>
          <a:p>
            <a:pPr marL="114300" indent="0" algn="ctr">
              <a:buNone/>
            </a:pPr>
            <a:endParaRPr lang="en-US" sz="1800" dirty="0" smtClean="0"/>
          </a:p>
          <a:p>
            <a:pPr marL="114300" indent="0" algn="ctr">
              <a:buNone/>
            </a:pPr>
            <a:endParaRPr lang="en-MY" sz="1800" dirty="0"/>
          </a:p>
          <a:p>
            <a:pPr marL="114300" indent="0">
              <a:buNone/>
            </a:pPr>
            <a:r>
              <a:rPr lang="en-GB" sz="1800" dirty="0"/>
              <a:t> </a:t>
            </a:r>
            <a:endParaRPr lang="en-MY" sz="1800" dirty="0"/>
          </a:p>
          <a:p>
            <a:pPr marL="114300" indent="0">
              <a:buNone/>
            </a:pPr>
            <a:endParaRPr lang="en-GB" sz="1800" dirty="0" smtClean="0"/>
          </a:p>
          <a:p>
            <a:endParaRPr lang="en-MY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574308"/>
            <a:ext cx="12241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" lvl="0" indent="0" algn="ctr">
              <a:buNone/>
            </a:pPr>
            <a:r>
              <a:rPr lang="en-GB" dirty="0"/>
              <a:t>WHAT 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3924142"/>
            <a:ext cx="119885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" lvl="0" indent="0" algn="ctr">
              <a:buNone/>
            </a:pPr>
            <a:r>
              <a:rPr lang="en-US" dirty="0" smtClean="0"/>
              <a:t>WHEN</a:t>
            </a:r>
            <a:endParaRPr lang="en-MY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5055860"/>
            <a:ext cx="1375829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" lvl="0" indent="0" algn="ctr">
              <a:buNone/>
            </a:pPr>
            <a:r>
              <a:rPr lang="en-US" dirty="0" smtClean="0"/>
              <a:t>HOW</a:t>
            </a:r>
            <a:endParaRPr lang="en-MY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2677562"/>
            <a:ext cx="120296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WHO?</a:t>
            </a:r>
            <a:endParaRPr lang="en-MY" dirty="0"/>
          </a:p>
        </p:txBody>
      </p:sp>
      <p:sp>
        <p:nvSpPr>
          <p:cNvPr id="9" name="TextBox 8"/>
          <p:cNvSpPr txBox="1"/>
          <p:nvPr/>
        </p:nvSpPr>
        <p:spPr>
          <a:xfrm>
            <a:off x="2183749" y="1435808"/>
            <a:ext cx="576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0">
              <a:buNone/>
            </a:pPr>
            <a:r>
              <a:rPr lang="en-GB" dirty="0"/>
              <a:t>List </a:t>
            </a:r>
            <a:r>
              <a:rPr lang="en-GB" dirty="0" smtClean="0"/>
              <a:t>out all </a:t>
            </a:r>
            <a:r>
              <a:rPr lang="en-GB" dirty="0"/>
              <a:t>TABC works </a:t>
            </a:r>
            <a:r>
              <a:rPr lang="en-GB" dirty="0" smtClean="0"/>
              <a:t>required in the specification  with specified </a:t>
            </a:r>
            <a:r>
              <a:rPr lang="en-GB" dirty="0"/>
              <a:t>scope and boundaries.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378564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TABC work schedules shall be integrated into main project schedules.</a:t>
            </a:r>
            <a:endParaRPr lang="en-MY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505586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TABC method statements shall consists of TABC procedures, responsibility, necessary tools, measuring equipment and accuracy, consumables and acceptance criteria. </a:t>
            </a:r>
            <a:endParaRPr lang="en-MY" dirty="0"/>
          </a:p>
        </p:txBody>
      </p:sp>
      <p:sp>
        <p:nvSpPr>
          <p:cNvPr id="12" name="TextBox 11"/>
          <p:cNvSpPr txBox="1"/>
          <p:nvPr/>
        </p:nvSpPr>
        <p:spPr>
          <a:xfrm>
            <a:off x="2627964" y="2678983"/>
            <a:ext cx="576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0">
              <a:buNone/>
            </a:pPr>
            <a:r>
              <a:rPr lang="en-GB" dirty="0" smtClean="0"/>
              <a:t>Responsibility to conduct and verify test shall be clearly stated.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3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629461"/>
              </p:ext>
            </p:extLst>
          </p:nvPr>
        </p:nvGraphicFramePr>
        <p:xfrm>
          <a:off x="107504" y="1268760"/>
          <a:ext cx="8856985" cy="3986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415"/>
                <a:gridCol w="1810822"/>
                <a:gridCol w="1621632"/>
                <a:gridCol w="1545471"/>
                <a:gridCol w="1553284"/>
                <a:gridCol w="920361"/>
              </a:tblGrid>
              <a:tr h="530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Stage</a:t>
                      </a:r>
                      <a:endParaRPr lang="en-MY" sz="16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Inspection and Test Name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Scope and Boundaries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Responsibility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Method Statement no</a:t>
                      </a:r>
                      <a:endParaRPr lang="en-MY" sz="16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Expected Date</a:t>
                      </a:r>
                      <a:endParaRPr lang="en-MY" sz="16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/>
                </a:tc>
              </a:tr>
              <a:tr h="530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Pre Delivery Inspection</a:t>
                      </a:r>
                      <a:endParaRPr lang="en-MY" sz="16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Full load Performance Test (AHRI)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Water cooled chiller (WCH-01)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Manufacturer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MS-ITP-PDI-01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Jan-17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</a:tr>
              <a:tr h="530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Incoming Material</a:t>
                      </a:r>
                      <a:endParaRPr lang="en-MY" sz="16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Equipment verification and physical Inspection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Water cooled chiller (WCH-01)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Contractor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MS-ITP-PDI-03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Mar-17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</a:tr>
              <a:tr h="530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Installation </a:t>
                      </a:r>
                      <a:endParaRPr lang="en-MY" sz="16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Chilled water pipe leak test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Riser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Contractor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MS-ITP-PDI-06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May-17</a:t>
                      </a:r>
                      <a:endParaRPr lang="en-MY" sz="16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</a:tr>
              <a:tr h="530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Functional Performance Test</a:t>
                      </a:r>
                      <a:endParaRPr lang="en-MY" sz="16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Chiller Plant Functional Performance Test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Chiller plant i.e chillers, pumps, cooling tower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Contractor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MS-ITP-PDI-09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Feb-18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</a:tr>
              <a:tr h="530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Functional Performance Test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AHU Performance Test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AHU and FCU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Contractor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MS-ITP-PDI-10</a:t>
                      </a:r>
                      <a:endParaRPr lang="en-MY" sz="160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Feb-18</a:t>
                      </a:r>
                      <a:endParaRPr lang="en-MY" sz="1600" dirty="0">
                        <a:effectLst/>
                        <a:latin typeface="Courier"/>
                        <a:ea typeface="Times New Roman"/>
                        <a:cs typeface="Times New Roman"/>
                      </a:endParaRPr>
                    </a:p>
                  </a:txBody>
                  <a:tcPr marL="59291" marR="59291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21882"/>
            <a:ext cx="216918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Sample of ITP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9246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602535" y="476672"/>
            <a:ext cx="1944216" cy="145293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 Delivery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47667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Verify performance of major equipment against specification </a:t>
            </a:r>
            <a:r>
              <a:rPr lang="en-US" dirty="0"/>
              <a:t>or </a:t>
            </a:r>
            <a:r>
              <a:rPr lang="en-US" dirty="0" smtClean="0"/>
              <a:t>regulation where on site performance verification is not feasible.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8323" y="1547846"/>
            <a:ext cx="496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Major equipment include Chillers  and Switchboard</a:t>
            </a:r>
            <a:endParaRPr lang="en-US" dirty="0"/>
          </a:p>
        </p:txBody>
      </p:sp>
      <p:sp>
        <p:nvSpPr>
          <p:cNvPr id="7" name="AutoShape 2" descr="Image result for chill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9194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 descr="Image result for chill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26675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69160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" descr="Image result for switchboar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3" y="2683837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9" y="4500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ultiply 9"/>
          <p:cNvSpPr/>
          <p:nvPr/>
        </p:nvSpPr>
        <p:spPr>
          <a:xfrm>
            <a:off x="588635" y="4784388"/>
            <a:ext cx="1556651" cy="157547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39952" y="3609131"/>
            <a:ext cx="208823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Chiller Factory Performance Test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7668" y="2204864"/>
            <a:ext cx="252043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Switchboard Factory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10625 C -0.06597 -0.10324 -0.07327 -0.10718 -0.06788 -0.1 C -0.06267 -0.09306 -0.05781 -0.08774 -0.05347 -0.0794 C -0.04514 -0.06343 -0.05122 -0.07014 -0.0441 -0.06343 C -0.04323 -0.06088 -0.04306 -0.05764 -0.04167 -0.05556 C -0.0408 -0.05417 -0.03889 -0.0551 -0.03802 -0.05394 C -0.03715 -0.05278 -0.03767 -0.05047 -0.03681 -0.04908 C -0.0349 -0.04584 -0.0316 -0.04445 -0.02969 -0.04121 C -0.02656 -0.03635 -0.02257 -0.03241 -0.02014 -0.02686 C -0.01806 -0.02223 -0.01684 -0.0169 -0.01424 -0.01274 C -0.01094 -0.00764 -0.00538 -0.00232 -0.00122 0.00162 C 0.00295 0.00995 0.00937 0.01643 0.01545 0.02222 C 0.0184 0.02801 0.02118 0.03101 0.02621 0.03333 C 0.03316 0.0456 0.04323 0.05115 0.05243 0.06041 C 0.05382 0.0618 0.05451 0.06389 0.0559 0.06504 C 0.06667 0.07453 0.05208 0.05764 0.06319 0.0699 C 0.06441 0.07129 0.06667 0.07453 0.06667 0.07476 C 0.0743 -0.15139 0.09444 -0.13959 0.06076 -0.07616 C 0.05903 -0.07292 0.0559 -0.0713 0.05364 -0.06829 C 0.05173 -0.06065 0.04792 -0.05348 0.04288 -0.04908 C 0.03819 -0.03727 0.02934 -0.0301 0.02153 -0.02223 C 0.01128 -0.01204 0.00364 0.00046 -0.00833 0.00787 C -0.01302 0.01458 -0.02292 0.02222 -0.02969 0.02546 C -0.03663 0.03426 -0.04462 0.04351 -0.05243 0.05092 C -0.06007 0.0581 -0.06788 0.06365 -0.075 0.07152 C -0.07847 0.07546 -0.08195 0.08101 -0.08577 0.08426 C -0.08958 0.08773 -0.08924 0.08333 -0.08924 0.08726 C -0.07969 0.08379 -0.07604 0.07847 -0.06788 0.07314 C -0.0599 0.06226 -0.06406 0.06458 -0.05712 0.06203 C -0.05556 0.06041 -0.05382 0.05902 -0.05243 0.05717 C -0.05139 0.05578 -0.05122 0.05347 -0.05 0.05231 C -0.04809 0.05023 -0.04514 0.05092 -0.04288 0.0493 C -0.03854 0.04629 -0.03698 0.04166 -0.03212 0.03981 C -0.02483 0.03333 -0.02205 0.02847 -0.01302 0.02546 C -0.00868 0.02152 -0.00955 0.01805 -0.00469 0.01597 C -0.0033 0.01064 -0.00313 0.00416 1.38889E-6 3.7037E-6 " pathEditMode="relative" rAng="0" ptsTypes="fffffffffffffffffffffffffffffffffffA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 animBg="1"/>
      <p:bldP spid="10" grpId="1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</TotalTime>
  <Words>1631</Words>
  <Application>Microsoft Office PowerPoint</Application>
  <PresentationFormat>On-screen Show (4:3)</PresentationFormat>
  <Paragraphs>358</Paragraphs>
  <Slides>22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INSIGHT  INTO   NEW TESTING , ADJUSTING, BALANCING &amp; COMMISSIONING (TABC) SPECIFICATION OF AIR CONDITIONING AND MECHANICAL VENTILATION SYSTEM</vt:lpstr>
      <vt:lpstr>Contents</vt:lpstr>
      <vt:lpstr>Why</vt:lpstr>
      <vt:lpstr>Improved Specification Features  </vt:lpstr>
      <vt:lpstr>Why do we need Testing, Adjusting, Balancing and Commissioning</vt:lpstr>
      <vt:lpstr>Testing, Adjusting, Balancing and Commissioning Phases</vt:lpstr>
      <vt:lpstr>INSPECTION AND TESTING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Switchboard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Pembangunan Spesifikasi</dc:title>
  <dc:creator>Azly</dc:creator>
  <cp:lastModifiedBy>Azly</cp:lastModifiedBy>
  <cp:revision>67</cp:revision>
  <dcterms:created xsi:type="dcterms:W3CDTF">2016-04-17T14:24:29Z</dcterms:created>
  <dcterms:modified xsi:type="dcterms:W3CDTF">2016-09-04T12:48:39Z</dcterms:modified>
</cp:coreProperties>
</file>